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tags/tag44.xml" ContentType="application/vnd.openxmlformats-officedocument.presentationml.tags+xml"/>
  <Override PartName="/ppt/notesSlides/notesSlide14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5.xml" ContentType="application/vnd.openxmlformats-officedocument.presentationml.notesSlide+xml"/>
  <Override PartName="/ppt/tags/tag4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67" r:id="rId2"/>
    <p:sldMasterId id="2147483676" r:id="rId3"/>
    <p:sldMasterId id="2147483678" r:id="rId4"/>
  </p:sldMasterIdLst>
  <p:notesMasterIdLst>
    <p:notesMasterId r:id="rId38"/>
  </p:notesMasterIdLst>
  <p:sldIdLst>
    <p:sldId id="256" r:id="rId5"/>
    <p:sldId id="257" r:id="rId6"/>
    <p:sldId id="258" r:id="rId7"/>
    <p:sldId id="302" r:id="rId8"/>
    <p:sldId id="303" r:id="rId9"/>
    <p:sldId id="262" r:id="rId10"/>
    <p:sldId id="263" r:id="rId11"/>
    <p:sldId id="259" r:id="rId12"/>
    <p:sldId id="272" r:id="rId13"/>
    <p:sldId id="276" r:id="rId14"/>
    <p:sldId id="305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61" r:id="rId32"/>
    <p:sldId id="299" r:id="rId33"/>
    <p:sldId id="300" r:id="rId34"/>
    <p:sldId id="301" r:id="rId35"/>
    <p:sldId id="306" r:id="rId36"/>
    <p:sldId id="288" r:id="rId37"/>
  </p:sldIdLst>
  <p:sldSz cx="12192000" cy="6858000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3AD"/>
    <a:srgbClr val="F74C31"/>
    <a:srgbClr val="6B3623"/>
    <a:srgbClr val="E7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4573-B44B-4A8B-922D-FEF9487871DD}" type="datetimeFigureOut">
              <a:rPr lang="ru-RU" smtClean="0"/>
              <a:t>23.05.2025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C79D9-2ED0-42BB-9289-A1F709C3BB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0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70E07-A29C-4806-930D-1CFE699FBE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9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27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EB2B-0DE2-4C86-ADB4-F8420E6C0F1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679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70E07-A29C-4806-930D-1CFE699FBE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9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23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70E07-A29C-4806-930D-1CFE699FBE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9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396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FEB2B-0DE2-4C86-ADB4-F8420E6C0F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54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FEB2B-0DE2-4C86-ADB4-F8420E6C0F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24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6FCBE-D11F-45B2-AC1C-C9EEFAE377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4447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70E07-A29C-4806-930D-1CFE699FBE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9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0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6FCBE-D11F-45B2-AC1C-C9EEFAE377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423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F6100-8E3C-4850-90CB-06B9808A9F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7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7C516-63A9-4FE6-B24A-C7B527F13B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5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6FCBE-D11F-45B2-AC1C-C9EEFAE377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04930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FEB2B-0DE2-4C86-ADB4-F8420E6C0F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25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EB2B-0DE2-4C86-ADB4-F8420E6C0F1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04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EB2B-0DE2-4C86-ADB4-F8420E6C0F1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8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70E07-A29C-4806-930D-1CFE699FBE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29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0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4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5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90.sv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5" Type="http://schemas.openxmlformats.org/officeDocument/2006/relationships/image" Target="../media/image14.emf"/><Relationship Id="rId10" Type="http://schemas.openxmlformats.org/officeDocument/2006/relationships/image" Target="../media/image7.jp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к. Узкая графика. Синий фон">
    <p:bg>
      <p:bgPr>
        <a:solidFill>
          <a:srgbClr val="235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DB68C-C6FB-4390-9C7E-B4E92D2FE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A98B0-9C0D-4077-BE41-961AF4D2C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00" y="0"/>
            <a:ext cx="26289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488950" y="2828129"/>
            <a:ext cx="7920000" cy="1600438"/>
          </a:xfrm>
        </p:spPr>
        <p:txBody>
          <a:bodyPr wrap="square" lIns="0" tIns="0" rIns="0" bIns="0" anchor="ctr">
            <a:spAutoFit/>
          </a:bodyPr>
          <a:lstStyle>
            <a:lvl1pPr>
              <a:defRPr lang="ru-RU" sz="5200">
                <a:solidFill>
                  <a:srgbClr val="FFFFFF"/>
                </a:solidFill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91440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ru-RU" dirty="0" smtClean="0"/>
              <a:t>Общебанковский шаблон презентации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0679118-B033-4C72-AA75-23778815F527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gazprombank.ru</a:t>
            </a:r>
          </a:p>
        </p:txBody>
      </p:sp>
    </p:spTree>
    <p:extLst>
      <p:ext uri="{BB962C8B-B14F-4D97-AF65-F5344CB8AC3E}">
        <p14:creationId xmlns:p14="http://schemas.microsoft.com/office/powerpoint/2010/main" val="32112525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52 пт (синий фон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Cera CY" panose="00000500000000000000" pitchFamily="2" charset="-52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013C31-E75C-4AA5-90F6-0231BCF830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50317-4EE4-83D3-9DCA-21F6867F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269875"/>
            <a:ext cx="9288463" cy="720197"/>
          </a:xfrm>
        </p:spPr>
        <p:txBody>
          <a:bodyPr/>
          <a:lstStyle>
            <a:lvl1pPr>
              <a:defRPr sz="5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короткий 52 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2832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32 пт (синий фон)">
    <p:bg>
      <p:bgPr>
        <a:solidFill>
          <a:srgbClr val="235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3F024E-E13D-4715-AA4D-FE61F1F71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B4A63C-9740-4B8A-9A15-2BE05BABF8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19DDFC-BB4A-35A4-CD56-867DC306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269875"/>
            <a:ext cx="9288463" cy="443198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32 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212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20 пт (синий фон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Cera CY" panose="00000500000000000000" pitchFamily="2" charset="-52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013C31-E75C-4AA5-90F6-0231BCF830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042CB-7170-9BB4-E87D-4ECAED79D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331200"/>
            <a:ext cx="9288463" cy="2769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очень длинный 20 пт</a:t>
            </a:r>
          </a:p>
        </p:txBody>
      </p:sp>
    </p:spTree>
    <p:extLst>
      <p:ext uri="{BB962C8B-B14F-4D97-AF65-F5344CB8AC3E}">
        <p14:creationId xmlns:p14="http://schemas.microsoft.com/office/powerpoint/2010/main" val="2330415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5" pos="3840">
          <p15:clr>
            <a:srgbClr val="A4A3A4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_без лого/заголовка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7BF84-5D93-4B70-8001-691DFE9D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00" y="0"/>
            <a:ext cx="262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7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_сине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EEC380E-CBCE-A156-EEF4-52A97C57E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269875"/>
            <a:ext cx="9288463" cy="800219"/>
          </a:xfrm>
        </p:spPr>
        <p:txBody>
          <a:bodyPr/>
          <a:lstStyle>
            <a:lvl1pPr>
              <a:lnSpc>
                <a:spcPct val="100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734619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32 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32 пт</a:t>
            </a:r>
          </a:p>
        </p:txBody>
      </p:sp>
    </p:spTree>
    <p:extLst>
      <p:ext uri="{BB962C8B-B14F-4D97-AF65-F5344CB8AC3E}">
        <p14:creationId xmlns:p14="http://schemas.microsoft.com/office/powerpoint/2010/main" val="37300683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ик. Широкая 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6740-EF9A-417D-8BF8-483357AB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3B9E21-3EAA-461B-B7E7-B39056143416}"/>
              </a:ext>
            </a:extLst>
          </p:cNvPr>
          <p:cNvGrpSpPr/>
          <p:nvPr/>
        </p:nvGrpSpPr>
        <p:grpSpPr>
          <a:xfrm>
            <a:off x="8676491" y="-6556"/>
            <a:ext cx="3515513" cy="6864557"/>
            <a:chOff x="9565779" y="1718305"/>
            <a:chExt cx="2632167" cy="5139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1C68BB8-F7E0-4EC7-A18C-7BDDE0A69729}"/>
                </a:ext>
              </a:extLst>
            </p:cNvPr>
            <p:cNvGrpSpPr/>
            <p:nvPr/>
          </p:nvGrpSpPr>
          <p:grpSpPr>
            <a:xfrm>
              <a:off x="9565779" y="3429000"/>
              <a:ext cx="2632167" cy="3429000"/>
              <a:chOff x="4337858" y="0"/>
              <a:chExt cx="5264333" cy="6858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B900DF1-ABAC-469E-BB46-181F8D66B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7858" y="0"/>
                <a:ext cx="3516284" cy="685800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4459726-36A9-4B34-ABBB-3707FA11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8712" y="0"/>
                <a:ext cx="863479" cy="685800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62C211E-69C9-472C-A871-2D4F19F3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4142" y="1"/>
                <a:ext cx="884569" cy="6857999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92C8BE-FD97-4FB6-A01B-8B1D771A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5779" y="1718305"/>
              <a:ext cx="2632167" cy="1710694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88951" y="2403823"/>
            <a:ext cx="7335838" cy="1600438"/>
          </a:xfrm>
        </p:spPr>
        <p:txBody>
          <a:bodyPr wrap="square" lIns="0" tIns="0" rIns="0" bIns="0" anchor="ctr">
            <a:spAutoFit/>
          </a:bodyPr>
          <a:lstStyle>
            <a:lvl1pPr marL="0" marR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ru-RU" sz="5200" i="0" u="none" strike="noStrike" cap="none" spc="0" normalizeH="0" baseline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Заголовок</a:t>
            </a:r>
            <a:b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</a:b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в две строки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362450"/>
            <a:ext cx="7345364" cy="332399"/>
          </a:xfrm>
        </p:spPr>
        <p:txBody>
          <a:bodyPr wrap="square">
            <a:spAutoFit/>
          </a:bodyPr>
          <a:lstStyle>
            <a:lvl1pPr marL="0" indent="0">
              <a:buNone/>
              <a:def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0">
              <a:buNone/>
              <a:defRPr lang="ru-RU" sz="1800" dirty="0" smtClean="0"/>
            </a:lvl2pPr>
            <a:lvl3pPr marL="685800" indent="0">
              <a:buNone/>
              <a:defRPr lang="ru-RU" sz="1800" dirty="0" smtClean="0"/>
            </a:lvl3pPr>
            <a:lvl4pPr marL="1143000" indent="0">
              <a:buNone/>
              <a:defRPr lang="ru-RU" dirty="0" smtClean="0"/>
            </a:lvl4pPr>
            <a:lvl5pPr marL="1600200" indent="0">
              <a:buNone/>
              <a:defRPr lang="ru-RU" dirty="0"/>
            </a:lvl5pPr>
          </a:lstStyle>
          <a:p>
            <a:pPr marL="0" lvl="0"/>
            <a:r>
              <a:rPr lang="ru-RU" dirty="0" smtClean="0"/>
              <a:t>Подзаголовок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gazprombank.ru</a:t>
            </a:r>
          </a:p>
        </p:txBody>
      </p:sp>
    </p:spTree>
    <p:extLst>
      <p:ext uri="{BB962C8B-B14F-4D97-AF65-F5344CB8AC3E}">
        <p14:creationId xmlns:p14="http://schemas.microsoft.com/office/powerpoint/2010/main" val="17552359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FFF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72F80E-9425-668E-B5AB-48FFBB704DFA}"/>
              </a:ext>
            </a:extLst>
          </p:cNvPr>
          <p:cNvSpPr/>
          <p:nvPr userDrawn="1"/>
        </p:nvSpPr>
        <p:spPr>
          <a:xfrm>
            <a:off x="7491046" y="240"/>
            <a:ext cx="4700954" cy="6857760"/>
          </a:xfrm>
          <a:prstGeom prst="rect">
            <a:avLst/>
          </a:prstGeom>
          <a:solidFill>
            <a:srgbClr val="73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930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разец заголовка Cera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7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anchor="b"/>
          <a:lstStyle>
            <a:lvl1pPr algn="ctr">
              <a:defRPr sz="6000"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56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A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8628" y="6356350"/>
            <a:ext cx="48517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38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. Узкая 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6740-EF9A-417D-8BF8-483357AB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7BF84-5D93-4B70-8001-691DFE9D0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00" y="0"/>
            <a:ext cx="26289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8950" y="3258229"/>
            <a:ext cx="7796675" cy="677108"/>
          </a:xfrm>
        </p:spPr>
        <p:txBody>
          <a:bodyPr anchor="ctr" anchorCtr="0"/>
          <a:lstStyle>
            <a:lvl1pPr>
              <a:lnSpc>
                <a:spcPct val="100000"/>
              </a:lnSpc>
              <a:defRPr lang="ru-RU" sz="4400" b="1" kern="1200">
                <a:solidFill>
                  <a:schemeClr val="accent1"/>
                </a:solidFill>
                <a:latin typeface="Cera CY" panose="00000500000000000000" pitchFamily="2" charset="-52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616450"/>
            <a:ext cx="7345364" cy="332399"/>
          </a:xfrm>
        </p:spPr>
        <p:txBody>
          <a:bodyPr wrap="square">
            <a:spAutoFit/>
          </a:bodyPr>
          <a:lstStyle>
            <a:lvl1pPr marL="0" indent="0">
              <a:buNone/>
              <a:def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0">
              <a:buNone/>
              <a:defRPr lang="ru-RU" sz="1800" dirty="0" smtClean="0"/>
            </a:lvl2pPr>
            <a:lvl3pPr marL="685800" indent="0">
              <a:buNone/>
              <a:defRPr lang="ru-RU" sz="1800" dirty="0" smtClean="0"/>
            </a:lvl3pPr>
            <a:lvl4pPr marL="1143000" indent="0">
              <a:buNone/>
              <a:defRPr lang="ru-RU" dirty="0" smtClean="0"/>
            </a:lvl4pPr>
            <a:lvl5pPr marL="1600200" indent="0">
              <a:buNone/>
              <a:defRPr lang="ru-RU" dirty="0"/>
            </a:lvl5pPr>
          </a:lstStyle>
          <a:p>
            <a:pPr marL="0"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39698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FFF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anchor="b"/>
          <a:lstStyle>
            <a:lvl1pPr>
              <a:defRPr sz="6000"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33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9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06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29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7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816980" y="867831"/>
            <a:ext cx="10515600" cy="526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Cera CY" panose="00000500000000000000" pitchFamily="2" charset="-52"/>
                <a:ea typeface="+mj-ea"/>
                <a:cs typeface="+mj-cs"/>
                <a:sym typeface="Cera CY" panose="00000500000000000000" pitchFamily="2" charset="-52"/>
              </a:defRPr>
            </a:lvl1pPr>
          </a:lstStyle>
          <a:p>
            <a:r>
              <a:rPr lang="ru-RU" sz="2000" dirty="0" smtClean="0">
                <a:solidFill>
                  <a:srgbClr val="2355D7"/>
                </a:solidFill>
              </a:rPr>
              <a:t>ПОВЕДЕНИЕ</a:t>
            </a:r>
            <a:endParaRPr lang="ru-RU" sz="2000" dirty="0">
              <a:solidFill>
                <a:srgbClr val="2355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8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21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anchor="b"/>
          <a:lstStyle>
            <a:lvl1pPr>
              <a:defRPr sz="3200"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 sz="2800"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 sz="2400"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 sz="2000"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 sz="2000">
                <a:latin typeface="Cera CY" panose="00000500000000000000" pitchFamily="2" charset="-52"/>
                <a:sym typeface="Cera CY" panose="00000500000000000000" pitchFamily="2" charset="-5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54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anchor="b"/>
          <a:lstStyle>
            <a:lvl1pPr>
              <a:defRPr sz="3200"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18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891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70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  <a:lvl2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2pPr>
            <a:lvl3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3pPr>
            <a:lvl4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4pPr>
            <a:lvl5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09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_ Широкая графика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6740-EF9A-417D-8BF8-483357AB9F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3B9E21-3EAA-461B-B7E7-B39056143416}"/>
              </a:ext>
            </a:extLst>
          </p:cNvPr>
          <p:cNvGrpSpPr/>
          <p:nvPr userDrawn="1"/>
        </p:nvGrpSpPr>
        <p:grpSpPr>
          <a:xfrm>
            <a:off x="8676491" y="-6556"/>
            <a:ext cx="3515513" cy="6864557"/>
            <a:chOff x="9565779" y="1718305"/>
            <a:chExt cx="2632167" cy="5139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1C68BB8-F7E0-4EC7-A18C-7BDDE0A69729}"/>
                </a:ext>
              </a:extLst>
            </p:cNvPr>
            <p:cNvGrpSpPr/>
            <p:nvPr/>
          </p:nvGrpSpPr>
          <p:grpSpPr>
            <a:xfrm>
              <a:off x="9565779" y="3429000"/>
              <a:ext cx="2632167" cy="3429000"/>
              <a:chOff x="4337858" y="0"/>
              <a:chExt cx="5264333" cy="6858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B900DF1-ABAC-469E-BB46-181F8D66B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7858" y="0"/>
                <a:ext cx="3516284" cy="685800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4459726-36A9-4B34-ABBB-3707FA11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38712" y="0"/>
                <a:ext cx="863479" cy="685800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62C211E-69C9-472C-A871-2D4F19F3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54142" y="1"/>
                <a:ext cx="884569" cy="6857999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92C8BE-FD97-4FB6-A01B-8B1D771A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65779" y="1718305"/>
              <a:ext cx="2632167" cy="1710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836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FFF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к. Широкая 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6740-EF9A-417D-8BF8-483357AB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3B9E21-3EAA-461B-B7E7-B39056143416}"/>
              </a:ext>
            </a:extLst>
          </p:cNvPr>
          <p:cNvGrpSpPr/>
          <p:nvPr/>
        </p:nvGrpSpPr>
        <p:grpSpPr>
          <a:xfrm>
            <a:off x="8676491" y="-6556"/>
            <a:ext cx="3515513" cy="6864557"/>
            <a:chOff x="9565779" y="1718305"/>
            <a:chExt cx="2632167" cy="5139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1C68BB8-F7E0-4EC7-A18C-7BDDE0A69729}"/>
                </a:ext>
              </a:extLst>
            </p:cNvPr>
            <p:cNvGrpSpPr/>
            <p:nvPr/>
          </p:nvGrpSpPr>
          <p:grpSpPr>
            <a:xfrm>
              <a:off x="9565779" y="3429000"/>
              <a:ext cx="2632167" cy="3429000"/>
              <a:chOff x="4337858" y="0"/>
              <a:chExt cx="5264333" cy="6858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B900DF1-ABAC-469E-BB46-181F8D66B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7858" y="0"/>
                <a:ext cx="3516284" cy="685800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4459726-36A9-4B34-ABBB-3707FA11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8712" y="0"/>
                <a:ext cx="863479" cy="685800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62C211E-69C9-472C-A871-2D4F19F3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4142" y="1"/>
                <a:ext cx="884569" cy="6857999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92C8BE-FD97-4FB6-A01B-8B1D771A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5779" y="1718305"/>
              <a:ext cx="2632167" cy="1710694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88951" y="2403823"/>
            <a:ext cx="7335838" cy="1600438"/>
          </a:xfrm>
        </p:spPr>
        <p:txBody>
          <a:bodyPr wrap="square" lIns="0" tIns="0" rIns="0" bIns="0" anchor="ctr">
            <a:spAutoFit/>
          </a:bodyPr>
          <a:lstStyle>
            <a:lvl1pPr marL="0" marR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ru-RU" sz="5200" i="0" u="none" strike="noStrike" cap="none" spc="0" normalizeH="0" baseline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Заголовок</a:t>
            </a:r>
            <a:b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</a:b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в две строки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362450"/>
            <a:ext cx="7345364" cy="332399"/>
          </a:xfrm>
        </p:spPr>
        <p:txBody>
          <a:bodyPr wrap="square">
            <a:spAutoFit/>
          </a:bodyPr>
          <a:lstStyle>
            <a:lvl1pPr marL="0" indent="0">
              <a:buNone/>
              <a:def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0">
              <a:buNone/>
              <a:defRPr lang="ru-RU" sz="1800" dirty="0" smtClean="0"/>
            </a:lvl2pPr>
            <a:lvl3pPr marL="685800" indent="0">
              <a:buNone/>
              <a:defRPr lang="ru-RU" sz="1800" dirty="0" smtClean="0"/>
            </a:lvl3pPr>
            <a:lvl4pPr marL="1143000" indent="0">
              <a:buNone/>
              <a:defRPr lang="ru-RU" dirty="0" smtClean="0"/>
            </a:lvl4pPr>
            <a:lvl5pPr marL="1600200" indent="0">
              <a:buNone/>
              <a:defRPr lang="ru-RU" dirty="0"/>
            </a:lvl5pPr>
          </a:lstStyle>
          <a:p>
            <a:pPr marL="0" lvl="0"/>
            <a:r>
              <a:rPr lang="ru-RU" dirty="0" smtClean="0"/>
              <a:t>Подзаголовок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gazprombank.ru</a:t>
            </a:r>
          </a:p>
        </p:txBody>
      </p:sp>
    </p:spTree>
    <p:extLst>
      <p:ext uri="{BB962C8B-B14F-4D97-AF65-F5344CB8AC3E}">
        <p14:creationId xmlns:p14="http://schemas.microsoft.com/office/powerpoint/2010/main" val="26002106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FFF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ик. Широкая 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46740-EF9A-417D-8BF8-483357AB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93B9E21-3EAA-461B-B7E7-B39056143416}"/>
              </a:ext>
            </a:extLst>
          </p:cNvPr>
          <p:cNvGrpSpPr/>
          <p:nvPr/>
        </p:nvGrpSpPr>
        <p:grpSpPr>
          <a:xfrm>
            <a:off x="8676491" y="-6556"/>
            <a:ext cx="3515513" cy="6864557"/>
            <a:chOff x="9565779" y="1718305"/>
            <a:chExt cx="2632167" cy="5139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1C68BB8-F7E0-4EC7-A18C-7BDDE0A69729}"/>
                </a:ext>
              </a:extLst>
            </p:cNvPr>
            <p:cNvGrpSpPr/>
            <p:nvPr/>
          </p:nvGrpSpPr>
          <p:grpSpPr>
            <a:xfrm>
              <a:off x="9565779" y="3429000"/>
              <a:ext cx="2632167" cy="3429000"/>
              <a:chOff x="4337858" y="0"/>
              <a:chExt cx="5264333" cy="6858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BB900DF1-ABAC-469E-BB46-181F8D66B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7858" y="0"/>
                <a:ext cx="3516284" cy="685800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A4459726-36A9-4B34-ABBB-3707FA11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8712" y="0"/>
                <a:ext cx="863479" cy="685800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62C211E-69C9-472C-A871-2D4F19F3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4142" y="1"/>
                <a:ext cx="884569" cy="6857999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F92C8BE-FD97-4FB6-A01B-8B1D771A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5779" y="1718305"/>
              <a:ext cx="2632167" cy="1710694"/>
            </a:xfrm>
            <a:prstGeom prst="rect">
              <a:avLst/>
            </a:prstGeom>
          </p:spPr>
        </p:pic>
      </p:grp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88951" y="2403823"/>
            <a:ext cx="7335838" cy="1600438"/>
          </a:xfrm>
        </p:spPr>
        <p:txBody>
          <a:bodyPr wrap="square" lIns="0" tIns="0" rIns="0" bIns="0" anchor="ctr">
            <a:spAutoFit/>
          </a:bodyPr>
          <a:lstStyle>
            <a:lvl1pPr marL="0" marR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ru-RU" sz="5200" i="0" u="none" strike="noStrike" cap="none" spc="0" normalizeH="0" baseline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Заголовок</a:t>
            </a:r>
            <a:b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</a:br>
            <a:r>
              <a:rPr kumimoji="0" lang="ru-RU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5D7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в две строки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362450"/>
            <a:ext cx="7345364" cy="332399"/>
          </a:xfrm>
        </p:spPr>
        <p:txBody>
          <a:bodyPr wrap="square">
            <a:spAutoFit/>
          </a:bodyPr>
          <a:lstStyle>
            <a:lvl1pPr marL="0" indent="0">
              <a:buNone/>
              <a:def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0">
              <a:buNone/>
              <a:defRPr lang="ru-RU" sz="1800" dirty="0" smtClean="0"/>
            </a:lvl2pPr>
            <a:lvl3pPr marL="685800" indent="0">
              <a:buNone/>
              <a:defRPr lang="ru-RU" sz="1800" dirty="0" smtClean="0"/>
            </a:lvl3pPr>
            <a:lvl4pPr marL="1143000" indent="0">
              <a:buNone/>
              <a:defRPr lang="ru-RU" dirty="0" smtClean="0"/>
            </a:lvl4pPr>
            <a:lvl5pPr marL="1600200" indent="0">
              <a:buNone/>
              <a:defRPr lang="ru-RU" dirty="0"/>
            </a:lvl5pPr>
          </a:lstStyle>
          <a:p>
            <a:pPr marL="0" lvl="0"/>
            <a:r>
              <a:rPr lang="ru-RU" dirty="0" smtClean="0"/>
              <a:t>Подзаголовок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gazprombank.ru</a:t>
            </a:r>
          </a:p>
        </p:txBody>
      </p:sp>
    </p:spTree>
    <p:extLst>
      <p:ext uri="{BB962C8B-B14F-4D97-AF65-F5344CB8AC3E}">
        <p14:creationId xmlns:p14="http://schemas.microsoft.com/office/powerpoint/2010/main" val="28342205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">
          <p15:clr>
            <a:srgbClr val="FFFF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88951" y="269875"/>
            <a:ext cx="7335838" cy="80021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ru-RU" sz="5200" dirty="0">
                <a:latin typeface="Cera CY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200" b="1" dirty="0" smtClean="0">
                <a:latin typeface="Cera CY" pitchFamily="2" charset="0"/>
              </a:rPr>
              <a:t>Содержание</a:t>
            </a:r>
            <a:endParaRPr lang="ru-RU" sz="5200" b="1" dirty="0">
              <a:latin typeface="Cera C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704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32 п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B6E11A-963B-40F3-A861-B79CC6569E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32 пт</a:t>
            </a:r>
          </a:p>
        </p:txBody>
      </p:sp>
    </p:spTree>
    <p:extLst>
      <p:ext uri="{BB962C8B-B14F-4D97-AF65-F5344CB8AC3E}">
        <p14:creationId xmlns:p14="http://schemas.microsoft.com/office/powerpoint/2010/main" val="35436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6" pos="30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Фон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F824F5-4A00-463B-A7A0-A2CE362E7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8B0AD-5B62-496D-B546-DCABAD799B7C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62E93D-AAB9-4557-BEF6-EF46CD6E1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32 пт (синий фон)">
    <p:bg>
      <p:bgPr>
        <a:solidFill>
          <a:srgbClr val="235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3F024E-E13D-4715-AA4D-FE61F1F71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B4A63C-9740-4B8A-9A15-2BE05BABF8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43519" y="320343"/>
            <a:ext cx="1569056" cy="360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19DDFC-BB4A-35A4-CD56-867DC306D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269875"/>
            <a:ext cx="9288463" cy="443198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32 </a:t>
            </a:r>
            <a:r>
              <a:rPr lang="ru-RU" dirty="0" err="1"/>
              <a:t>пт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222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к. Узкая графика. Синий фон">
    <p:bg>
      <p:bgPr>
        <a:solidFill>
          <a:srgbClr val="235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DB68C-C6FB-4390-9C7E-B4E92D2FE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A98B0-9C0D-4077-BE41-961AF4D2C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100" y="0"/>
            <a:ext cx="26289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488950" y="2828129"/>
            <a:ext cx="7920000" cy="1600438"/>
          </a:xfrm>
        </p:spPr>
        <p:txBody>
          <a:bodyPr wrap="square" lIns="0" tIns="0" rIns="0" bIns="0" anchor="ctr">
            <a:spAutoFit/>
          </a:bodyPr>
          <a:lstStyle>
            <a:lvl1pPr>
              <a:defRPr lang="ru-RU" sz="5200">
                <a:solidFill>
                  <a:srgbClr val="FFFFFF"/>
                </a:solidFill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91440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ru-RU" dirty="0"/>
              <a:t>Общебанковский шаблон презентации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0679118-B033-4C72-AA75-23778815F527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gazprombank.ru</a:t>
            </a:r>
          </a:p>
        </p:txBody>
      </p:sp>
    </p:spTree>
    <p:extLst>
      <p:ext uri="{BB962C8B-B14F-4D97-AF65-F5344CB8AC3E}">
        <p14:creationId xmlns:p14="http://schemas.microsoft.com/office/powerpoint/2010/main" val="2564481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к_ Широкая графика">
    <p:bg>
      <p:bgPr>
        <a:solidFill>
          <a:srgbClr val="235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DB68C-C6FB-4390-9C7E-B4E92D2FE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950" y="508879"/>
            <a:ext cx="2642063" cy="5544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AA16AB1-8BEE-4231-8151-A99348CC1FE0}"/>
              </a:ext>
            </a:extLst>
          </p:cNvPr>
          <p:cNvGrpSpPr/>
          <p:nvPr/>
        </p:nvGrpSpPr>
        <p:grpSpPr>
          <a:xfrm>
            <a:off x="8676491" y="-6556"/>
            <a:ext cx="3515513" cy="6864557"/>
            <a:chOff x="9565779" y="1718305"/>
            <a:chExt cx="2632167" cy="51396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770836D-60F4-4DEB-A34D-A6C42FCB2DC9}"/>
                </a:ext>
              </a:extLst>
            </p:cNvPr>
            <p:cNvGrpSpPr/>
            <p:nvPr/>
          </p:nvGrpSpPr>
          <p:grpSpPr>
            <a:xfrm>
              <a:off x="9565779" y="3429000"/>
              <a:ext cx="2632167" cy="3429000"/>
              <a:chOff x="4337858" y="0"/>
              <a:chExt cx="5264333" cy="6858000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D57AB053-3DA1-44DC-AD69-F51A8B8F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7858" y="0"/>
                <a:ext cx="3516284" cy="685800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C912196-FB84-4040-8B34-41B4ECDAB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8712" y="0"/>
                <a:ext cx="863479" cy="685800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9A260FB-1112-4180-ABB5-BBE529F02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4142" y="1"/>
                <a:ext cx="884569" cy="6857999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3D7EBD1-9DF3-4D24-9E98-D570270A2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5779" y="1718305"/>
              <a:ext cx="2632167" cy="1710694"/>
            </a:xfrm>
            <a:prstGeom prst="rect">
              <a:avLst/>
            </a:prstGeom>
          </p:spPr>
        </p:pic>
      </p:grp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9B53BA00-588F-BD63-ECCA-F5CB79697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950" y="2975967"/>
            <a:ext cx="7920000" cy="800219"/>
          </a:xfrm>
        </p:spPr>
        <p:txBody>
          <a:bodyPr wrap="square" lIns="0" tIns="0" rIns="0" bIns="0" anchor="ctr">
            <a:spAutoFit/>
          </a:bodyPr>
          <a:lstStyle>
            <a:lvl1pPr>
              <a:defRPr lang="ru-RU" sz="5200">
                <a:solidFill>
                  <a:srgbClr val="FFFFFF"/>
                </a:solidFill>
                <a:latin typeface="Cera CY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91440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tabLst/>
            </a:pPr>
            <a:r>
              <a:rPr lang="ru-RU" dirty="0"/>
              <a:t>Заголовок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9475A39F-918C-4B88-872D-714C278BC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50" y="3885565"/>
            <a:ext cx="7335838" cy="27699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3530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vmlDrawing" Target="../drawings/vmlDrawing2.v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vmlDrawing" Target="../drawings/vmlDrawing4.v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DC2988-5D65-4953-9200-7090D2FA5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58F33-B34D-C846-861F-C128DF6C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C8371-5814-DC4E-BFAE-28AE13488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950" y="1062038"/>
            <a:ext cx="11233150" cy="3563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63538" lvl="0" indent="-3635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57C0"/>
              </a:buClr>
              <a:buFont typeface="Tahoma" panose="020B0604030504040204" pitchFamily="34" charset="0"/>
            </a:pPr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Слайд think-cell" r:id="rId11" imgW="353" imgH="318" progId="TCLayout.ActiveDocument.1">
                  <p:embed/>
                </p:oleObj>
              </mc:Choice>
              <mc:Fallback>
                <p:oleObj name="Слайд think-cell" r:id="rId11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46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lang="ru-RU" sz="1400" kern="1200" dirty="0" smtClean="0">
          <a:solidFill>
            <a:schemeClr val="tx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pos="3704">
          <p15:clr>
            <a:srgbClr val="F26B43"/>
          </p15:clr>
        </p15:guide>
        <p15:guide id="4" pos="1527">
          <p15:clr>
            <a:srgbClr val="F26B43"/>
          </p15:clr>
        </p15:guide>
        <p15:guide id="5" pos="2751">
          <p15:clr>
            <a:srgbClr val="F26B43"/>
          </p15:clr>
        </p15:guide>
        <p15:guide id="6" pos="6153">
          <p15:clr>
            <a:srgbClr val="F26B43"/>
          </p15:clr>
        </p15:guide>
        <p15:guide id="7" pos="4929">
          <p15:clr>
            <a:srgbClr val="F26B43"/>
          </p15:clr>
        </p15:guide>
        <p15:guide id="8" pos="1255">
          <p15:clr>
            <a:srgbClr val="F26B43"/>
          </p15:clr>
        </p15:guide>
        <p15:guide id="9" pos="2479">
          <p15:clr>
            <a:srgbClr val="F26B43"/>
          </p15:clr>
        </p15:guide>
        <p15:guide id="10" pos="3976">
          <p15:clr>
            <a:srgbClr val="F26B43"/>
          </p15:clr>
        </p15:guide>
        <p15:guide id="11" pos="5201">
          <p15:clr>
            <a:srgbClr val="F26B43"/>
          </p15:clr>
        </p15:guide>
        <p15:guide id="12" pos="6425">
          <p15:clr>
            <a:srgbClr val="F26B43"/>
          </p15:clr>
        </p15:guide>
        <p15:guide id="13" orient="horz" pos="164">
          <p15:clr>
            <a:srgbClr val="F26B43"/>
          </p15:clr>
        </p15:guide>
        <p15:guide id="14" orient="horz" pos="4156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7" orient="horz" pos="1911">
          <p15:clr>
            <a:srgbClr val="F26B43"/>
          </p15:clr>
        </p15:guide>
        <p15:guide id="18" orient="horz" pos="1412">
          <p15:clr>
            <a:srgbClr val="F26B43"/>
          </p15:clr>
        </p15:guide>
        <p15:guide id="19" orient="horz" pos="3657">
          <p15:clr>
            <a:srgbClr val="F26B43"/>
          </p15:clr>
        </p15:guide>
        <p15:guide id="21" orient="horz" pos="1162">
          <p15:clr>
            <a:srgbClr val="F26B43"/>
          </p15:clr>
        </p15:guide>
        <p15:guide id="22" orient="horz" pos="913">
          <p15:clr>
            <a:srgbClr val="F26B43"/>
          </p15:clr>
        </p15:guide>
        <p15:guide id="23" orient="horz" pos="663">
          <p15:clr>
            <a:srgbClr val="F26B43"/>
          </p15:clr>
        </p15:guide>
        <p15:guide id="24" orient="horz" pos="414">
          <p15:clr>
            <a:srgbClr val="F26B43"/>
          </p15:clr>
        </p15:guide>
        <p15:guide id="25" orient="horz" pos="1661">
          <p15:clr>
            <a:srgbClr val="F26B43"/>
          </p15:clr>
        </p15:guide>
        <p15:guide id="26" orient="horz" pos="2409">
          <p15:clr>
            <a:srgbClr val="F26B43"/>
          </p15:clr>
        </p15:guide>
        <p15:guide id="27" orient="horz" pos="2659">
          <p15:clr>
            <a:srgbClr val="F26B43"/>
          </p15:clr>
        </p15:guide>
        <p15:guide id="28" orient="horz" pos="2908">
          <p15:clr>
            <a:srgbClr val="F26B43"/>
          </p15:clr>
        </p15:guide>
        <p15:guide id="29" orient="horz" pos="3158">
          <p15:clr>
            <a:srgbClr val="F26B43"/>
          </p15:clr>
        </p15:guide>
        <p15:guide id="30" orient="horz" pos="3407">
          <p15:clr>
            <a:srgbClr val="F26B43"/>
          </p15:clr>
        </p15:guide>
        <p15:guide id="31" orient="horz" pos="390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DC2988-5D65-4953-9200-7090D2FA5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667C83-AAC6-4404-987F-1A3C8ED130A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58F33-B34D-C846-861F-C128DF6C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7C8371-5814-DC4E-BFAE-28AE13488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950" y="1062038"/>
            <a:ext cx="11233150" cy="3563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63538" lvl="0" indent="-363538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57C0"/>
              </a:buClr>
              <a:buFont typeface="Tahoma" panose="020B0604030504040204" pitchFamily="34" charset="0"/>
            </a:pPr>
            <a:r>
              <a:rPr lang="ru-RU" dirty="0"/>
              <a:t>Образец текста
Второй уровень
Третий уровень
Четвертый уровень
Пятый уровень</a:t>
            </a:r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Слайд think-cell" r:id="rId13" imgW="353" imgH="318" progId="TCLayout.ActiveDocument.1">
                  <p:embed/>
                </p:oleObj>
              </mc:Choice>
              <mc:Fallback>
                <p:oleObj name="Слайд think-cell" r:id="rId13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32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lang="ru-RU" sz="1400" kern="1200" dirty="0" smtClean="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pos="3704">
          <p15:clr>
            <a:srgbClr val="F26B43"/>
          </p15:clr>
        </p15:guide>
        <p15:guide id="4" pos="1527">
          <p15:clr>
            <a:srgbClr val="F26B43"/>
          </p15:clr>
        </p15:guide>
        <p15:guide id="5" pos="2751">
          <p15:clr>
            <a:srgbClr val="F26B43"/>
          </p15:clr>
        </p15:guide>
        <p15:guide id="6" pos="6153">
          <p15:clr>
            <a:srgbClr val="F26B43"/>
          </p15:clr>
        </p15:guide>
        <p15:guide id="7" pos="4929">
          <p15:clr>
            <a:srgbClr val="F26B43"/>
          </p15:clr>
        </p15:guide>
        <p15:guide id="8" pos="1255">
          <p15:clr>
            <a:srgbClr val="F26B43"/>
          </p15:clr>
        </p15:guide>
        <p15:guide id="9" pos="2479">
          <p15:clr>
            <a:srgbClr val="F26B43"/>
          </p15:clr>
        </p15:guide>
        <p15:guide id="10" pos="3976">
          <p15:clr>
            <a:srgbClr val="F26B43"/>
          </p15:clr>
        </p15:guide>
        <p15:guide id="11" pos="5201">
          <p15:clr>
            <a:srgbClr val="F26B43"/>
          </p15:clr>
        </p15:guide>
        <p15:guide id="12" pos="6425">
          <p15:clr>
            <a:srgbClr val="F26B43"/>
          </p15:clr>
        </p15:guide>
        <p15:guide id="13" orient="horz" pos="164">
          <p15:clr>
            <a:srgbClr val="F26B43"/>
          </p15:clr>
        </p15:guide>
        <p15:guide id="14" orient="horz" pos="4156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7" orient="horz" pos="1911">
          <p15:clr>
            <a:srgbClr val="F26B43"/>
          </p15:clr>
        </p15:guide>
        <p15:guide id="18" orient="horz" pos="1412">
          <p15:clr>
            <a:srgbClr val="F26B43"/>
          </p15:clr>
        </p15:guide>
        <p15:guide id="19" orient="horz" pos="3657">
          <p15:clr>
            <a:srgbClr val="F26B43"/>
          </p15:clr>
        </p15:guide>
        <p15:guide id="21" orient="horz" pos="1162">
          <p15:clr>
            <a:srgbClr val="F26B43"/>
          </p15:clr>
        </p15:guide>
        <p15:guide id="22" orient="horz" pos="913">
          <p15:clr>
            <a:srgbClr val="F26B43"/>
          </p15:clr>
        </p15:guide>
        <p15:guide id="23" orient="horz" pos="663">
          <p15:clr>
            <a:srgbClr val="F26B43"/>
          </p15:clr>
        </p15:guide>
        <p15:guide id="24" orient="horz" pos="414">
          <p15:clr>
            <a:srgbClr val="F26B43"/>
          </p15:clr>
        </p15:guide>
        <p15:guide id="25" orient="horz" pos="1661">
          <p15:clr>
            <a:srgbClr val="F26B43"/>
          </p15:clr>
        </p15:guide>
        <p15:guide id="26" orient="horz" pos="2409">
          <p15:clr>
            <a:srgbClr val="F26B43"/>
          </p15:clr>
        </p15:guide>
        <p15:guide id="27" orient="horz" pos="2659">
          <p15:clr>
            <a:srgbClr val="F26B43"/>
          </p15:clr>
        </p15:guide>
        <p15:guide id="28" orient="horz" pos="2908">
          <p15:clr>
            <a:srgbClr val="F26B43"/>
          </p15:clr>
        </p15:guide>
        <p15:guide id="29" orient="horz" pos="3158">
          <p15:clr>
            <a:srgbClr val="F26B43"/>
          </p15:clr>
        </p15:guide>
        <p15:guide id="30" orient="horz" pos="3407">
          <p15:clr>
            <a:srgbClr val="F26B43"/>
          </p15:clr>
        </p15:guide>
        <p15:guide id="31" orient="horz" pos="39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Слайд think-cell" r:id="rId5" imgW="471" imgH="318" progId="TCLayout.ActiveDocument.1">
                  <p:embed/>
                </p:oleObj>
              </mc:Choice>
              <mc:Fallback>
                <p:oleObj name="Слайд think-cell" r:id="rId5" imgW="471" imgH="318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6DC30B-FDF2-D715-6787-647B68D17A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5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18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358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ra CY" pitchFamily="2" charset="0"/>
          <a:ea typeface="+mj-ea"/>
          <a:cs typeface="+mj-cs"/>
        </a:defRPr>
      </a:lvl1pPr>
    </p:titleStyle>
    <p:bodyStyle>
      <a:lvl1pPr marL="228589" indent="-228589" algn="l" defTabSz="91435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era CY" pitchFamily="2" charset="0"/>
          <a:ea typeface="+mn-ea"/>
          <a:cs typeface="+mn-cs"/>
        </a:defRPr>
      </a:lvl1pPr>
      <a:lvl2pPr marL="685768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era CY" pitchFamily="2" charset="0"/>
          <a:ea typeface="+mn-ea"/>
          <a:cs typeface="+mn-cs"/>
        </a:defRPr>
      </a:lvl2pPr>
      <a:lvl3pPr marL="1142947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era CY" pitchFamily="2" charset="0"/>
          <a:ea typeface="+mn-ea"/>
          <a:cs typeface="+mn-cs"/>
        </a:defRPr>
      </a:lvl3pPr>
      <a:lvl4pPr marL="1600126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ra CY" pitchFamily="2" charset="0"/>
          <a:ea typeface="+mn-ea"/>
          <a:cs typeface="+mn-cs"/>
        </a:defRPr>
      </a:lvl4pPr>
      <a:lvl5pPr marL="2057305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ra CY" pitchFamily="2" charset="0"/>
          <a:ea typeface="+mn-ea"/>
          <a:cs typeface="+mn-cs"/>
        </a:defRPr>
      </a:lvl5pPr>
      <a:lvl6pPr marL="2514483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2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1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0" indent="-228589" algn="l" defTabSz="91435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9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6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5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4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3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2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0" algn="l" defTabSz="9143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Слайд think-cell" r:id="rId17" imgW="353" imgH="318" progId="TCLayout.ActiveDocument.1">
                  <p:embed/>
                </p:oleObj>
              </mc:Choice>
              <mc:Fallback>
                <p:oleObj name="Слайд think-cell" r:id="rId17" imgW="353" imgH="318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81" y="341705"/>
            <a:ext cx="10515600" cy="526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82491" y="6090132"/>
            <a:ext cx="13185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B050"/>
                </a:solidFill>
                <a:latin typeface="Cera CY" panose="00000500000000000000" pitchFamily="2" charset="-52"/>
                <a:sym typeface="Cera CY" panose="00000500000000000000" pitchFamily="2" charset="-52"/>
              </a:defRPr>
            </a:lvl1pPr>
          </a:lstStyle>
          <a:p>
            <a:fld id="{EE3F18DC-394F-40A2-AC3E-D94B0DD7AF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6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1"/>
          </a:solidFill>
          <a:latin typeface="Cera CY" panose="00000500000000000000" pitchFamily="2" charset="-52"/>
          <a:ea typeface="+mj-ea"/>
          <a:cs typeface="+mj-cs"/>
          <a:sym typeface="Cera CY" panose="00000500000000000000" pitchFamily="2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ra CY" panose="00000500000000000000" pitchFamily="2" charset="-52"/>
          <a:ea typeface="+mn-ea"/>
          <a:cs typeface="+mn-cs"/>
          <a:sym typeface="Cera CY" panose="00000500000000000000" pitchFamily="2" charset="-5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ra CY" panose="00000500000000000000" pitchFamily="2" charset="-52"/>
          <a:ea typeface="+mn-ea"/>
          <a:cs typeface="+mn-cs"/>
          <a:sym typeface="Cera CY" panose="00000500000000000000" pitchFamily="2" charset="-5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era CY" panose="00000500000000000000" pitchFamily="2" charset="-52"/>
          <a:ea typeface="+mn-ea"/>
          <a:cs typeface="+mn-cs"/>
          <a:sym typeface="Cera CY" panose="00000500000000000000" pitchFamily="2" charset="-5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ra CY" panose="00000500000000000000" pitchFamily="2" charset="-52"/>
          <a:ea typeface="+mn-ea"/>
          <a:cs typeface="+mn-cs"/>
          <a:sym typeface="Cera CY" panose="00000500000000000000" pitchFamily="2" charset="-5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ra CY" panose="00000500000000000000" pitchFamily="2" charset="-52"/>
          <a:ea typeface="+mn-ea"/>
          <a:cs typeface="+mn-cs"/>
          <a:sym typeface="Cera CY" panose="00000500000000000000" pitchFamily="2" charset="-5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9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4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gosuslugi.ru/644881/1/form" TargetMode="Externa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42.gi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6.png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4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0.bin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7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4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reports@stel.com" TargetMode="Externa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8.jp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png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5.bin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6.bin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34" Type="http://schemas.openxmlformats.org/officeDocument/2006/relationships/image" Target="../media/image21.png"/><Relationship Id="rId7" Type="http://schemas.openxmlformats.org/officeDocument/2006/relationships/image" Target="../media/image20.png"/><Relationship Id="rId33" Type="http://schemas.openxmlformats.org/officeDocument/2006/relationships/image" Target="../media/image1199.svg"/><Relationship Id="rId2" Type="http://schemas.openxmlformats.org/officeDocument/2006/relationships/tags" Target="../tags/tag20.xml"/><Relationship Id="rId16" Type="http://schemas.openxmlformats.org/officeDocument/2006/relationships/image" Target="../media/image529.sv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36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35" Type="http://schemas.microsoft.com/office/2007/relationships/hdphoto" Target="../media/hdphoto3.wdp"/><Relationship Id="rId27" Type="http://schemas.openxmlformats.org/officeDocument/2006/relationships/image" Target="../media/image145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27.png"/><Relationship Id="rId9" Type="http://schemas.openxmlformats.org/officeDocument/2006/relationships/image" Target="../media/image5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905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gazprombank.ru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8950" y="2348331"/>
            <a:ext cx="7978156" cy="2462213"/>
          </a:xfrm>
        </p:spPr>
        <p:txBody>
          <a:bodyPr vert="horz"/>
          <a:lstStyle/>
          <a:p>
            <a:r>
              <a:rPr lang="ru-RU" sz="5400" dirty="0">
                <a:latin typeface="Cera CY" panose="00000500000000000000" pitchFamily="2" charset="-52"/>
              </a:rPr>
              <a:t>Социальная </a:t>
            </a:r>
            <a:r>
              <a:rPr lang="ru-RU" sz="5400" dirty="0" smtClean="0">
                <a:latin typeface="Cera CY" panose="00000500000000000000" pitchFamily="2" charset="-52"/>
              </a:rPr>
              <a:t>инженерия</a:t>
            </a:r>
            <a:br>
              <a:rPr lang="ru-RU" sz="5400" dirty="0" smtClean="0">
                <a:latin typeface="Cera CY" panose="00000500000000000000" pitchFamily="2" charset="-52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052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8950" y="6098589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7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51888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4" name="Слайд think-cell" r:id="rId4" imgW="631" imgH="643" progId="TCLayout.ActiveDocument.1">
                  <p:embed/>
                </p:oleObj>
              </mc:Choice>
              <mc:Fallback>
                <p:oleObj name="Слайд think-cell" r:id="rId4" imgW="631" imgH="6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2"/>
          <p:cNvSpPr txBox="1">
            <a:spLocks/>
          </p:cNvSpPr>
          <p:nvPr/>
        </p:nvSpPr>
        <p:spPr>
          <a:xfrm>
            <a:off x="839788" y="2622550"/>
            <a:ext cx="10023284" cy="1206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3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ra CY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Приложение</a:t>
            </a:r>
          </a:p>
          <a:p>
            <a:pPr>
              <a:spcAft>
                <a:spcPts val="1200"/>
              </a:spcAft>
            </a:pP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950" y="2373046"/>
            <a:ext cx="8243569" cy="1661993"/>
          </a:xfrm>
        </p:spPr>
        <p:txBody>
          <a:bodyPr vert="horz"/>
          <a:lstStyle/>
          <a:p>
            <a:r>
              <a:rPr lang="ru-RU" sz="5400" dirty="0" smtClean="0">
                <a:sym typeface="Cera CY" panose="00000500000000000000" pitchFamily="2" charset="-52"/>
              </a:rPr>
              <a:t>Схемы </a:t>
            </a:r>
            <a:r>
              <a:rPr lang="ru-RU" sz="5400" dirty="0">
                <a:sym typeface="Cera CY" panose="00000500000000000000" pitchFamily="2" charset="-52"/>
              </a:rPr>
              <a:t>мошенничества с участием </a:t>
            </a:r>
            <a:r>
              <a:rPr lang="ru-RU" sz="5400" dirty="0" smtClean="0">
                <a:sym typeface="Cera CY" panose="00000500000000000000" pitchFamily="2" charset="-52"/>
              </a:rPr>
              <a:t>детей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9052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8950" y="6098589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7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0741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0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 dirty="0" err="1" smtClean="0"/>
              <a:t>Дропперство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443" y="3494972"/>
            <a:ext cx="76653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90D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Внимание родителям!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690D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ера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пресечения устанавливается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виде лишения свободы сроком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до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7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лет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выплатой штрафа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на сумму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до 1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млн. рублей. А самая строгая мера пресечения может быть установлена сроком до 20 лет!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6446" y="807740"/>
            <a:ext cx="1161200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 smtClean="0">
                <a:solidFill>
                  <a:srgbClr val="2354D6"/>
                </a:solidFill>
                <a:sym typeface="Cera CY" panose="00000500000000000000" pitchFamily="2" charset="-52"/>
              </a:rPr>
              <a:t>Дроп</a:t>
            </a:r>
            <a:r>
              <a:rPr lang="ru-RU" b="1" dirty="0" smtClean="0">
                <a:solidFill>
                  <a:srgbClr val="2354D6"/>
                </a:solidFill>
                <a:sym typeface="Cera CY" panose="00000500000000000000" pitchFamily="2" charset="-52"/>
              </a:rPr>
              <a:t> (</a:t>
            </a:r>
            <a:r>
              <a:rPr lang="ru-RU" b="1" dirty="0" err="1" smtClean="0">
                <a:solidFill>
                  <a:srgbClr val="2354D6"/>
                </a:solidFill>
                <a:sym typeface="Cera CY" panose="00000500000000000000" pitchFamily="2" charset="-52"/>
              </a:rPr>
              <a:t>дроппер</a:t>
            </a:r>
            <a:r>
              <a:rPr lang="ru-RU" b="1" dirty="0">
                <a:solidFill>
                  <a:srgbClr val="2354D6"/>
                </a:solidFill>
                <a:sym typeface="Cera CY" panose="00000500000000000000" pitchFamily="2" charset="-52"/>
              </a:rPr>
              <a:t>)</a:t>
            </a:r>
            <a:r>
              <a:rPr lang="ru-RU" dirty="0">
                <a:solidFill>
                  <a:srgbClr val="2354D6"/>
                </a:solidFill>
                <a:sym typeface="Cera CY" panose="00000500000000000000" pitchFamily="2" charset="-52"/>
              </a:rPr>
              <a:t> – это человек, который задействован в </a:t>
            </a:r>
            <a:r>
              <a:rPr lang="ru-RU" b="1" dirty="0">
                <a:solidFill>
                  <a:srgbClr val="2354D6"/>
                </a:solidFill>
                <a:sym typeface="Cera CY" panose="00000500000000000000" pitchFamily="2" charset="-52"/>
              </a:rPr>
              <a:t>выводе похищенных денежных </a:t>
            </a:r>
            <a:r>
              <a:rPr lang="ru-RU" b="1" dirty="0" smtClean="0">
                <a:solidFill>
                  <a:srgbClr val="2354D6"/>
                </a:solidFill>
                <a:sym typeface="Cera CY" panose="00000500000000000000" pitchFamily="2" charset="-52"/>
              </a:rPr>
              <a:t>средств</a:t>
            </a:r>
          </a:p>
          <a:p>
            <a:pPr>
              <a:defRPr/>
            </a:pPr>
            <a:endParaRPr lang="ru-RU" b="1" dirty="0">
              <a:solidFill>
                <a:srgbClr val="2354D6"/>
              </a:solidFill>
              <a:sym typeface="Cera CY" panose="00000500000000000000" pitchFamily="2" charset="-52"/>
            </a:endParaRPr>
          </a:p>
          <a:p>
            <a:pPr>
              <a:defRPr/>
            </a:pPr>
            <a:r>
              <a:rPr lang="ru-RU" dirty="0"/>
              <a:t>Злоумышленники в интернете предлагают </a:t>
            </a:r>
            <a:r>
              <a:rPr lang="ru-RU" dirty="0" smtClean="0"/>
              <a:t>ребенку </a:t>
            </a:r>
            <a:r>
              <a:rPr lang="ru-RU" dirty="0"/>
              <a:t>заработать деньги следующим образом: </a:t>
            </a:r>
            <a:r>
              <a:rPr lang="ru-RU" dirty="0" smtClean="0"/>
              <a:t>он </a:t>
            </a:r>
            <a:r>
              <a:rPr lang="ru-RU" dirty="0"/>
              <a:t>получите проценты за перевод со своей банковской карты поступивших на нее денежных средств на чужие банковские </a:t>
            </a:r>
            <a:r>
              <a:rPr lang="ru-RU" dirty="0" smtClean="0"/>
              <a:t>счета.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Ребенку не </a:t>
            </a:r>
            <a:r>
              <a:rPr lang="ru-RU" dirty="0"/>
              <a:t>говорят, что, как только он соглашается на </a:t>
            </a:r>
            <a:r>
              <a:rPr lang="ru-RU" dirty="0" smtClean="0"/>
              <a:t>такой вид заработка, </a:t>
            </a:r>
            <a:r>
              <a:rPr lang="ru-RU" dirty="0"/>
              <a:t>он становится соучастником незаконной схемы по отмыванию денежных средств. Ведь с помощью его банковской карты будут переводиться деньги, добытые преступным </a:t>
            </a:r>
            <a:r>
              <a:rPr lang="ru-RU" dirty="0" smtClean="0"/>
              <a:t>путем</a:t>
            </a:r>
            <a:r>
              <a:rPr lang="ru-RU" dirty="0"/>
              <a:t>!</a:t>
            </a:r>
          </a:p>
          <a:p>
            <a:pPr>
              <a:defRPr/>
            </a:pPr>
            <a:endParaRPr lang="ru-RU" sz="2000" dirty="0"/>
          </a:p>
          <a:p>
            <a:pPr lvl="0">
              <a:defRPr/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5487175"/>
            <a:ext cx="12192000" cy="1098170"/>
          </a:xfrm>
          <a:prstGeom prst="roundRect">
            <a:avLst>
              <a:gd name="adj" fmla="val 0"/>
            </a:avLst>
          </a:prstGeom>
          <a:gradFill>
            <a:gsLst>
              <a:gs pos="27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523576"/>
            <a:ext cx="9058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Незнание законов не освобождает гражданина от уголовной ответственности, которая наступает уже с 16-летнего возраста!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/>
          <a:stretch/>
        </p:blipFill>
        <p:spPr>
          <a:xfrm>
            <a:off x="6419183" y="3384469"/>
            <a:ext cx="5780436" cy="34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73009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0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69875"/>
            <a:ext cx="9288463" cy="442913"/>
          </a:xfrm>
        </p:spPr>
        <p:txBody>
          <a:bodyPr vert="horz">
            <a:noAutofit/>
          </a:bodyPr>
          <a:lstStyle/>
          <a:p>
            <a:r>
              <a:rPr lang="ru-RU" sz="32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Схема </a:t>
            </a:r>
            <a:r>
              <a:rPr lang="ru-RU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«фейковый родственник»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/>
          <a:stretch/>
        </p:blipFill>
        <p:spPr>
          <a:xfrm>
            <a:off x="-15240" y="2816166"/>
            <a:ext cx="6177781" cy="40418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5914" y="1207482"/>
            <a:ext cx="11586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 помощи искусственного интеллекта </a:t>
            </a:r>
            <a:r>
              <a:rPr lang="ru-RU" sz="2000" b="1" dirty="0"/>
              <a:t>мошенники создают фейковые голосовые</a:t>
            </a:r>
            <a:r>
              <a:rPr lang="ru-RU" sz="2000" b="1" dirty="0" smtClean="0"/>
              <a:t>/</a:t>
            </a:r>
            <a:br>
              <a:rPr lang="ru-RU" sz="2000" b="1" dirty="0" smtClean="0"/>
            </a:br>
            <a:r>
              <a:rPr lang="ru-RU" sz="2000" b="1" dirty="0" smtClean="0"/>
              <a:t>видео </a:t>
            </a:r>
            <a:r>
              <a:rPr lang="ru-RU" sz="2000" b="1" dirty="0"/>
              <a:t>сообщения</a:t>
            </a:r>
            <a:r>
              <a:rPr lang="ru-RU" sz="2000" dirty="0"/>
              <a:t>, которые сложно отличить от </a:t>
            </a:r>
            <a:r>
              <a:rPr lang="ru-RU" sz="2000" dirty="0" smtClean="0"/>
              <a:t>реального голоса/изображения </a:t>
            </a:r>
            <a:r>
              <a:rPr lang="ru-RU" sz="2000" dirty="0"/>
              <a:t>вашего родственника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915" y="2293873"/>
            <a:ext cx="12078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Таким образом, потерпевший полагает, что говорит со своим </a:t>
            </a:r>
            <a:r>
              <a:rPr lang="ru-RU" sz="2000" dirty="0" smtClean="0"/>
              <a:t>родственником, </a:t>
            </a:r>
            <a:r>
              <a:rPr lang="ru-RU" sz="2000" dirty="0"/>
              <a:t>верит ему,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переводит деньги по указанному номеру или передаёт их стороннему человеку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условленном </a:t>
            </a:r>
            <a:r>
              <a:rPr lang="ru-RU" sz="2000" dirty="0" smtClean="0"/>
              <a:t>месте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26427" y="3490559"/>
            <a:ext cx="60960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rgbClr val="FF690D"/>
                </a:solidFill>
              </a:rPr>
              <a:t>Как поступить: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позвонить по известному вам номеру тому человеку, который, как вам показалось,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вам </a:t>
            </a:r>
            <a:r>
              <a:rPr lang="ru-RU" sz="2000" dirty="0"/>
              <a:t>звонил. И уточнить у него, правда ли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он </a:t>
            </a:r>
            <a:r>
              <a:rPr lang="ru-RU" sz="2000" dirty="0"/>
              <a:t>попал в затруднительную ситуацию и ему нужны </a:t>
            </a:r>
            <a:r>
              <a:rPr lang="ru-RU" sz="2000" dirty="0" smtClean="0"/>
              <a:t>деньги. </a:t>
            </a:r>
            <a:r>
              <a:rPr lang="ru-RU" sz="2000" b="1" dirty="0" smtClean="0"/>
              <a:t>Важно задать какой-нибудь вопрос, ответ на который знаете только вы </a:t>
            </a:r>
            <a:br>
              <a:rPr lang="ru-RU" sz="2000" b="1" dirty="0" smtClean="0"/>
            </a:br>
            <a:r>
              <a:rPr lang="ru-RU" sz="2000" b="1" dirty="0" smtClean="0"/>
              <a:t>и ваш родственник</a:t>
            </a:r>
            <a:r>
              <a:rPr lang="ru-RU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31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843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5631" y="341127"/>
            <a:ext cx="9288463" cy="442913"/>
          </a:xfrm>
        </p:spPr>
        <p:txBody>
          <a:bodyPr vert="horz">
            <a:noAutofit/>
          </a:bodyPr>
          <a:lstStyle/>
          <a:p>
            <a:r>
              <a:rPr lang="ru-RU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Пример из жизни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3581" y="1509596"/>
            <a:ext cx="77738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3356D7"/>
              </a:buClr>
              <a:buFont typeface="+mj-lt"/>
              <a:buAutoNum type="arabicPeriod"/>
            </a:pPr>
            <a:r>
              <a:rPr lang="ru-RU" sz="2000" dirty="0" smtClean="0"/>
              <a:t>Ребенку </a:t>
            </a:r>
            <a:r>
              <a:rPr lang="ru-RU" sz="2000" b="1" dirty="0" smtClean="0"/>
              <a:t>позвонил мошенник от лица Почты России </a:t>
            </a:r>
            <a:br>
              <a:rPr lang="ru-RU" sz="2000" b="1" dirty="0" smtClean="0"/>
            </a:br>
            <a:r>
              <a:rPr lang="ru-RU" sz="2000" dirty="0" smtClean="0"/>
              <a:t>и сообщил, что на его Имя поступило заказное письмо</a:t>
            </a:r>
          </a:p>
          <a:p>
            <a:pPr marL="457200" indent="-457200">
              <a:buClr>
                <a:srgbClr val="3356D7"/>
              </a:buClr>
              <a:buAutoNum type="arabicPeriod"/>
            </a:pPr>
            <a:endParaRPr lang="ru-RU" sz="2000" dirty="0" smtClean="0"/>
          </a:p>
          <a:p>
            <a:pPr marL="457200" indent="-457200">
              <a:buClr>
                <a:srgbClr val="3356D7"/>
              </a:buClr>
              <a:buAutoNum type="arabicPeriod"/>
            </a:pPr>
            <a:r>
              <a:rPr lang="ru-RU" sz="2000" dirty="0" smtClean="0"/>
              <a:t>Далее </a:t>
            </a:r>
            <a:r>
              <a:rPr lang="ru-RU" sz="2000" b="1" dirty="0" smtClean="0"/>
              <a:t>мошенник попросил озвучить код из СМС</a:t>
            </a:r>
            <a:r>
              <a:rPr lang="ru-RU" sz="2000" dirty="0" smtClean="0"/>
              <a:t>, </a:t>
            </a:r>
            <a:br>
              <a:rPr lang="ru-RU" sz="2000" dirty="0" smtClean="0"/>
            </a:br>
            <a:r>
              <a:rPr lang="ru-RU" sz="2000" dirty="0" smtClean="0"/>
              <a:t>якобы для электронной или бумажной доставки письма (код на самом деле приходит от Госуслуг) </a:t>
            </a:r>
          </a:p>
          <a:p>
            <a:pPr marL="457200" indent="-457200">
              <a:buClr>
                <a:srgbClr val="3356D7"/>
              </a:buClr>
              <a:buAutoNum type="arabicPeriod"/>
            </a:pPr>
            <a:endParaRPr lang="ru-RU" sz="2000" dirty="0" smtClean="0"/>
          </a:p>
          <a:p>
            <a:pPr marL="457200" indent="-457200">
              <a:buClr>
                <a:srgbClr val="3356D7"/>
              </a:buClr>
              <a:buAutoNum type="arabicPeriod"/>
            </a:pPr>
            <a:r>
              <a:rPr lang="ru-RU" sz="2000" dirty="0" smtClean="0"/>
              <a:t>После разглашения кода из СМС, на </a:t>
            </a:r>
            <a:r>
              <a:rPr lang="en-US" sz="2000" dirty="0" smtClean="0"/>
              <a:t>email </a:t>
            </a:r>
            <a:r>
              <a:rPr lang="ru-RU" sz="2000" dirty="0" smtClean="0"/>
              <a:t>ребенка </a:t>
            </a:r>
            <a:r>
              <a:rPr lang="ru-RU" sz="2000" b="1" dirty="0" smtClean="0"/>
              <a:t>поступило письмо о блокировке учетной записи </a:t>
            </a:r>
            <a:br>
              <a:rPr lang="ru-RU" sz="2000" b="1" dirty="0" smtClean="0"/>
            </a:br>
            <a:r>
              <a:rPr lang="ru-RU" sz="2000" b="1" dirty="0" smtClean="0"/>
              <a:t>на Госуслугах, с указанием фиктивного номера телефона </a:t>
            </a:r>
            <a:r>
              <a:rPr lang="ru-RU" sz="2000" dirty="0" smtClean="0"/>
              <a:t>поддержки сервиса  </a:t>
            </a:r>
          </a:p>
          <a:p>
            <a:pPr marL="457200" indent="-457200">
              <a:buClr>
                <a:srgbClr val="3356D7"/>
              </a:buClr>
              <a:buAutoNum type="arabicPeriod"/>
            </a:pPr>
            <a:endParaRPr lang="ru-RU" sz="2000" dirty="0" smtClean="0"/>
          </a:p>
          <a:p>
            <a:pPr marL="457200" indent="-457200">
              <a:buClr>
                <a:srgbClr val="3356D7"/>
              </a:buClr>
              <a:buFontTx/>
              <a:buAutoNum type="arabicPeriod"/>
            </a:pPr>
            <a:r>
              <a:rPr lang="ru-RU" sz="2000" dirty="0"/>
              <a:t>Таким образом </a:t>
            </a:r>
            <a:r>
              <a:rPr lang="ru-RU" sz="2000" b="1" dirty="0"/>
              <a:t>мошенники хотели, чтобы жертва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сама связалась </a:t>
            </a:r>
            <a:r>
              <a:rPr lang="ru-RU" sz="2000" b="1" dirty="0"/>
              <a:t>с ними для «спасения» </a:t>
            </a:r>
            <a:r>
              <a:rPr lang="ru-RU" sz="2000" b="1" dirty="0" smtClean="0"/>
              <a:t>аккаунта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8603086" y="1050315"/>
            <a:ext cx="2871989" cy="57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175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8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443198"/>
          </a:xfrm>
        </p:spPr>
        <p:txBody>
          <a:bodyPr vert="horz"/>
          <a:lstStyle/>
          <a:p>
            <a:r>
              <a:rPr lang="ru-RU" dirty="0">
                <a:sym typeface="Cera CY" panose="00000500000000000000" pitchFamily="2" charset="-52"/>
              </a:rPr>
              <a:t>Пример из жизни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595" y="713073"/>
            <a:ext cx="7773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ru-RU" sz="2400" dirty="0" smtClean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594" y="1408398"/>
            <a:ext cx="7773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ru-RU" sz="2400" dirty="0" smtClean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857978">
            <a:off x="9553801" y="4370105"/>
            <a:ext cx="16621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Aft>
                <a:spcPts val="1200"/>
              </a:spcAft>
            </a:pPr>
            <a:endParaRPr lang="ru-RU" sz="3600" b="1" dirty="0">
              <a:solidFill>
                <a:srgbClr val="EA4F3D"/>
              </a:solidFill>
              <a:ea typeface="Calibri" panose="020F0502020204030204" pitchFamily="34" charset="0"/>
              <a:cs typeface="Times New Roman" panose="02020603050405020304" pitchFamily="18" charset="0"/>
              <a:sym typeface="Cera CY" panose="00000500000000000000" pitchFamily="2" charset="-52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415302" y="2714711"/>
            <a:ext cx="6140766" cy="3185522"/>
            <a:chOff x="5606857" y="2685747"/>
            <a:chExt cx="6140766" cy="318552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857" y="2685747"/>
              <a:ext cx="6140766" cy="318552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7247" y="3040938"/>
              <a:ext cx="1887702" cy="1688608"/>
            </a:xfrm>
            <a:prstGeom prst="rect">
              <a:avLst/>
            </a:prstGeom>
          </p:spPr>
        </p:pic>
      </p:grpSp>
      <p:sp>
        <p:nvSpPr>
          <p:cNvPr id="17" name="Скругленный прямоугольник 16"/>
          <p:cNvSpPr/>
          <p:nvPr/>
        </p:nvSpPr>
        <p:spPr>
          <a:xfrm>
            <a:off x="0" y="6017696"/>
            <a:ext cx="12192000" cy="590765"/>
          </a:xfrm>
          <a:prstGeom prst="roundRect">
            <a:avLst>
              <a:gd name="adj" fmla="val 0"/>
            </a:avLst>
          </a:prstGeom>
          <a:gradFill>
            <a:gsLst>
              <a:gs pos="72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8950" y="6090888"/>
            <a:ext cx="11258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Перед звонком в какие-либо структуры </a:t>
            </a:r>
            <a:r>
              <a:rPr lang="ru-RU" sz="2000" b="1" dirty="0" smtClean="0">
                <a:solidFill>
                  <a:schemeClr val="bg1"/>
                </a:solidFill>
              </a:rPr>
              <a:t>убедитесь в </a:t>
            </a:r>
            <a:r>
              <a:rPr lang="ru-RU" sz="2000" b="1" dirty="0">
                <a:solidFill>
                  <a:schemeClr val="bg1"/>
                </a:solidFill>
              </a:rPr>
              <a:t>достоверности номера телефона!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-269975" y="2714711"/>
            <a:ext cx="6140766" cy="3185522"/>
            <a:chOff x="-193775" y="2685747"/>
            <a:chExt cx="6140766" cy="318552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775" y="2685747"/>
              <a:ext cx="6140766" cy="3185522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 rot="857978">
              <a:off x="3308445" y="4080016"/>
              <a:ext cx="1662101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spcAft>
                  <a:spcPts val="1200"/>
                </a:spcAft>
              </a:pPr>
              <a:r>
                <a:rPr lang="ru-RU" sz="4400" b="1" dirty="0" smtClean="0">
                  <a:solidFill>
                    <a:srgbClr val="FF690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ФЕЙК</a:t>
              </a:r>
              <a:endParaRPr lang="ru-RU" sz="4400" b="1" dirty="0">
                <a:solidFill>
                  <a:srgbClr val="FF690D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era CY" panose="00000500000000000000" pitchFamily="2" charset="-52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41533" y="1567917"/>
            <a:ext cx="4868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Проверка телефона указанного </a:t>
            </a:r>
            <a:br>
              <a:rPr lang="ru-RU" dirty="0" smtClean="0"/>
            </a:br>
            <a:r>
              <a:rPr lang="ru-RU" dirty="0" smtClean="0"/>
              <a:t>в фиктивном письме в информационных источниках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095029" y="1567917"/>
            <a:ext cx="5133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Проверка реального телефона </a:t>
            </a:r>
            <a:br>
              <a:rPr lang="ru-RU" dirty="0" smtClean="0"/>
            </a:br>
            <a:r>
              <a:rPr lang="ru-RU" dirty="0" smtClean="0"/>
              <a:t>поддержки ГУ в информационных источниках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11132" y="250981"/>
            <a:ext cx="26543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9625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674475" y="6473825"/>
            <a:ext cx="517525" cy="123825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67C83-AAC6-4404-987F-1A3C8ED130AE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96883" y="288463"/>
            <a:ext cx="9288463" cy="442913"/>
          </a:xfrm>
        </p:spPr>
        <p:txBody>
          <a:bodyPr vert="horz">
            <a:noAutofit/>
          </a:bodyPr>
          <a:lstStyle/>
          <a:p>
            <a:r>
              <a:rPr lang="ru-RU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Обман детей в онлайн-платформе «Roblox»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5467135"/>
            <a:ext cx="12192000" cy="1185126"/>
          </a:xfrm>
          <a:prstGeom prst="roundRect">
            <a:avLst>
              <a:gd name="adj" fmla="val 0"/>
            </a:avLst>
          </a:prstGeom>
          <a:gradFill>
            <a:gsLst>
              <a:gs pos="72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8950" y="5547947"/>
            <a:ext cx="11258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Roblox — это онлайн-платформа, где можно создавать свои миры и игры.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Игра </a:t>
            </a:r>
            <a:r>
              <a:rPr lang="ru-RU" sz="2000" b="1" dirty="0">
                <a:solidFill>
                  <a:schemeClr val="bg1"/>
                </a:solidFill>
              </a:rPr>
              <a:t>очень популярна у детей и подростков, но в ней очень много мошенников, которые зарабатывают на доверчивости детей!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8950" y="1509206"/>
            <a:ext cx="5408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Мошенники убеждают </a:t>
            </a:r>
            <a:r>
              <a:rPr lang="ru-RU" sz="2000" dirty="0"/>
              <a:t>подростков переводить деньги </a:t>
            </a:r>
            <a:r>
              <a:rPr lang="ru-RU" sz="2000" dirty="0" smtClean="0"/>
              <a:t>с </a:t>
            </a:r>
            <a:r>
              <a:rPr lang="ru-RU" sz="2000" dirty="0"/>
              <a:t>родительских карт под предлогом покупки игровой валюты в интернет-игре Roblox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8950" y="3232534"/>
            <a:ext cx="59905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! Помните о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недопустимости общения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с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незнакомцами в сети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Интернет</a:t>
            </a:r>
          </a:p>
          <a:p>
            <a:pPr>
              <a:spcBef>
                <a:spcPts val="2400"/>
              </a:spcBef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! Доверяйте родителям, рассказывайте им о подобных ситуациях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527" y="1212574"/>
            <a:ext cx="5343196" cy="37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6287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5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8951" y="1508296"/>
            <a:ext cx="7335838" cy="4001095"/>
          </a:xfrm>
        </p:spPr>
        <p:txBody>
          <a:bodyPr vert="horz"/>
          <a:lstStyle/>
          <a:p>
            <a:r>
              <a:rPr lang="ru-RU" dirty="0"/>
              <a:t>Правила безопасного пользования </a:t>
            </a:r>
            <a:r>
              <a:rPr lang="ru-RU" dirty="0" smtClean="0"/>
              <a:t>интернетом для подростков и не только!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052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6850" y="588327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2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3061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9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3593" y="1273230"/>
            <a:ext cx="11311326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b="1" dirty="0" smtClean="0"/>
              <a:t>Не </a:t>
            </a:r>
            <a:r>
              <a:rPr lang="ru-RU" sz="1900" b="1" dirty="0"/>
              <a:t>верьте всему, что в видите или читаете в интернете</a:t>
            </a:r>
            <a:r>
              <a:rPr lang="ru-RU" sz="1900" dirty="0"/>
              <a:t>. При наличии сомнений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в правдивости </a:t>
            </a:r>
            <a:r>
              <a:rPr lang="ru-RU" sz="1900" dirty="0"/>
              <a:t>какой-то информации следует обратиться за советом к взрослым.</a:t>
            </a:r>
          </a:p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b="1" dirty="0" smtClean="0"/>
              <a:t>Нельзя </a:t>
            </a:r>
            <a:r>
              <a:rPr lang="ru-RU" sz="1900" b="1" dirty="0"/>
              <a:t>сообщать </a:t>
            </a:r>
            <a:r>
              <a:rPr lang="ru-RU" sz="1900" dirty="0"/>
              <a:t>другим пользователям интернета </a:t>
            </a:r>
            <a:r>
              <a:rPr lang="ru-RU" sz="1900" b="1" dirty="0"/>
              <a:t>свою личную </a:t>
            </a:r>
            <a:r>
              <a:rPr lang="ru-RU" sz="1900" b="1" dirty="0" smtClean="0"/>
              <a:t>информацию </a:t>
            </a:r>
            <a:r>
              <a:rPr lang="ru-RU" sz="1900" dirty="0" smtClean="0"/>
              <a:t>(адрес</a:t>
            </a:r>
            <a:r>
              <a:rPr lang="ru-RU" sz="1900" dirty="0"/>
              <a:t>, номер телефона, номер школы, любимые места для игр и т.д.).</a:t>
            </a:r>
          </a:p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b="1" dirty="0" smtClean="0"/>
              <a:t>Нельзя </a:t>
            </a:r>
            <a:r>
              <a:rPr lang="ru-RU" sz="1900" b="1" dirty="0"/>
              <a:t>открывать файлы, присланные от неизвестных вам людей</a:t>
            </a:r>
            <a:r>
              <a:rPr lang="ru-RU" sz="1900" dirty="0"/>
              <a:t>. Эти </a:t>
            </a:r>
            <a:r>
              <a:rPr lang="ru-RU" sz="1900" dirty="0" smtClean="0"/>
              <a:t>файлы могут </a:t>
            </a:r>
            <a:r>
              <a:rPr lang="ru-RU" sz="1900" dirty="0"/>
              <a:t>содержать вирусы или фото/видео с нежелательным содержанием</a:t>
            </a:r>
            <a:r>
              <a:rPr lang="ru-RU" sz="1900" dirty="0" smtClean="0"/>
              <a:t>. Если есть необходимость открыть файл, всегда можно проверить его через антивирус.</a:t>
            </a:r>
            <a:endParaRPr lang="ru-RU" sz="1900" dirty="0"/>
          </a:p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b="1" dirty="0" smtClean="0"/>
              <a:t>Используйте </a:t>
            </a:r>
            <a:r>
              <a:rPr lang="ru-RU" sz="1900" b="1" dirty="0"/>
              <a:t>веб-камеру только при общении с друзьями. </a:t>
            </a:r>
            <a:r>
              <a:rPr lang="ru-RU" sz="1900" dirty="0"/>
              <a:t>Проследите, </a:t>
            </a:r>
            <a:r>
              <a:rPr lang="ru-RU" sz="1900" dirty="0" smtClean="0"/>
              <a:t>чтобы посторонние </a:t>
            </a:r>
            <a:r>
              <a:rPr lang="ru-RU" sz="1900" dirty="0"/>
              <a:t>люди не имели возможности видеть вас во время разговора, т.к. он может быть записан</a:t>
            </a:r>
            <a:r>
              <a:rPr lang="ru-RU" sz="1900" dirty="0" smtClean="0"/>
              <a:t>. Если камерой не пользуйтесь, отключайте ее от компьютера/закрывайте специальной шторкой (</a:t>
            </a:r>
            <a:r>
              <a:rPr lang="ru-RU" sz="1900" b="1" dirty="0" smtClean="0">
                <a:solidFill>
                  <a:srgbClr val="3356D7"/>
                </a:solidFill>
              </a:rPr>
              <a:t>О</a:t>
            </a:r>
            <a:r>
              <a:rPr lang="en-US" sz="1900" b="1" dirty="0" err="1" smtClean="0">
                <a:solidFill>
                  <a:srgbClr val="3356D7"/>
                </a:solidFill>
              </a:rPr>
              <a:t>zon</a:t>
            </a:r>
            <a:r>
              <a:rPr lang="ru-RU" sz="1900" dirty="0" smtClean="0"/>
              <a:t>: шторка для камеры ноутбука – 99 руб).</a:t>
            </a:r>
            <a:endParaRPr lang="ru-RU" sz="1900" dirty="0"/>
          </a:p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b="1" dirty="0" smtClean="0"/>
              <a:t>Если </a:t>
            </a:r>
            <a:r>
              <a:rPr lang="ru-RU" sz="1900" b="1" dirty="0"/>
              <a:t>вам приходят письма с неприятным и оскорбляющим вас содержанием</a:t>
            </a:r>
            <a:r>
              <a:rPr lang="ru-RU" sz="1900" dirty="0"/>
              <a:t>, </a:t>
            </a:r>
            <a:r>
              <a:rPr lang="ru-RU" sz="1900" dirty="0" smtClean="0"/>
              <a:t>если </a:t>
            </a:r>
            <a:br>
              <a:rPr lang="ru-RU" sz="1900" dirty="0" smtClean="0"/>
            </a:br>
            <a:r>
              <a:rPr lang="ru-RU" sz="1900" dirty="0" smtClean="0"/>
              <a:t>кто-то </a:t>
            </a:r>
            <a:r>
              <a:rPr lang="ru-RU" sz="1900" dirty="0"/>
              <a:t>ведет себя в вашем отношении неподобающим образом, </a:t>
            </a:r>
            <a:r>
              <a:rPr lang="ru-RU" sz="1900" b="1" dirty="0"/>
              <a:t>сообщите об этом родителям</a:t>
            </a:r>
            <a:r>
              <a:rPr lang="ru-RU" sz="1900" dirty="0"/>
              <a:t>. </a:t>
            </a:r>
          </a:p>
          <a:p>
            <a:pPr marL="457200" indent="-457200">
              <a:spcBef>
                <a:spcPts val="1200"/>
              </a:spcBef>
              <a:buClr>
                <a:srgbClr val="3356D7"/>
              </a:buClr>
              <a:buFont typeface="+mj-lt"/>
              <a:buAutoNum type="arabicPeriod"/>
            </a:pPr>
            <a:r>
              <a:rPr lang="ru-RU" sz="1900" dirty="0" smtClean="0"/>
              <a:t>Помните</a:t>
            </a:r>
            <a:r>
              <a:rPr lang="ru-RU" sz="1900" dirty="0"/>
              <a:t>, что </a:t>
            </a:r>
            <a:r>
              <a:rPr lang="ru-RU" sz="1900" b="1" dirty="0"/>
              <a:t>виртуальные знакомые могут быть не теми, за кого себя выдают</a:t>
            </a:r>
            <a:r>
              <a:rPr lang="ru-RU" sz="1900" b="1" dirty="0" smtClean="0"/>
              <a:t>.</a:t>
            </a:r>
            <a:endParaRPr lang="ru-RU" sz="19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755" y="281750"/>
            <a:ext cx="10763250" cy="885825"/>
          </a:xfrm>
        </p:spPr>
        <p:txBody>
          <a:bodyPr vert="horz">
            <a:noAutofit/>
          </a:bodyPr>
          <a:lstStyle/>
          <a:p>
            <a:r>
              <a:rPr lang="ru-RU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Правила безопасного пользования интернетом </a:t>
            </a:r>
          </a:p>
        </p:txBody>
      </p:sp>
    </p:spTree>
    <p:extLst>
      <p:ext uri="{BB962C8B-B14F-4D97-AF65-F5344CB8AC3E}">
        <p14:creationId xmlns:p14="http://schemas.microsoft.com/office/powerpoint/2010/main" val="27066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4" name="Слайд think-cell" r:id="rId4" imgW="353" imgH="318" progId="TCLayout.ActiveDocument.1">
                  <p:embed/>
                </p:oleObj>
              </mc:Choice>
              <mc:Fallback>
                <p:oleObj name="Слайд think-cell" r:id="rId4" imgW="353" imgH="318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0" y="5701705"/>
            <a:ext cx="12192000" cy="1086639"/>
          </a:xfrm>
          <a:prstGeom prst="roundRect">
            <a:avLst>
              <a:gd name="adj" fmla="val 0"/>
            </a:avLst>
          </a:prstGeom>
          <a:gradFill>
            <a:gsLst>
              <a:gs pos="72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8543" y="269875"/>
            <a:ext cx="12732444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ym typeface="Cera CY" panose="00000500000000000000" pitchFamily="2" charset="-52"/>
              </a:rPr>
              <a:t>Как защититься от мошенников </a:t>
            </a:r>
            <a:r>
              <a:rPr lang="ru-RU" dirty="0" smtClean="0">
                <a:sym typeface="Cera CY" panose="00000500000000000000" pitchFamily="2" charset="-52"/>
              </a:rPr>
              <a:t>в </a:t>
            </a:r>
            <a:r>
              <a:rPr lang="ru-RU" dirty="0">
                <a:sym typeface="Cera CY" panose="00000500000000000000" pitchFamily="2" charset="-52"/>
              </a:rPr>
              <a:t>онлайн-играх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881" y="1186086"/>
            <a:ext cx="11326237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Установите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антивирусы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на все устройства и не забывайте их обновлять.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Скачивайте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игры только на 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официальных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сайтах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и в проверенных магазинах приложений.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Используйте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везде разные и сложные пароли.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Никогда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и никому не сообщайте пароли от своих аккаунтов.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Прежде чем вводить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где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 бы то ни было персональные данные, коды или реквизиты банковской карты, удостоверьтесь, что это не мошенническая страница.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Не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переходите по сомнительным ссылкам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от незнакомцев, кем бы они ни представлялись — другими игроками, техподдержкой или организатором кибертурнира.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62607" y="5657866"/>
            <a:ext cx="11848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356D7"/>
              </a:buClr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Важно!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Если вы скачиваете игры и/или программы с непроверенных сайтов, не используете антивирусное ПО, активно переходите по непроверенным ссылкам,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не рекомендуется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хранить на данном компьютере конфиденциальную информацию (документы, личные фотографии и т.д.), заходить в банковские и государственные сервисы, использовать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web-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версии мессенджеров.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62664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6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gazprombank.ru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79832" y="2881015"/>
            <a:ext cx="7918781" cy="1477328"/>
          </a:xfrm>
        </p:spPr>
        <p:txBody>
          <a:bodyPr vert="horz"/>
          <a:lstStyle/>
          <a:p>
            <a:pPr>
              <a:spcAft>
                <a:spcPts val="0"/>
              </a:spcAft>
            </a:pPr>
            <a:r>
              <a:rPr lang="ru-RU" sz="4800" dirty="0" smtClean="0">
                <a:latin typeface="Cera CY" panose="00000500000000000000" pitchFamily="2" charset="-52"/>
              </a:rPr>
              <a:t>Полезные рекомендации</a:t>
            </a:r>
            <a:br>
              <a:rPr lang="ru-RU" sz="4800" dirty="0" smtClean="0">
                <a:latin typeface="Cera CY" panose="00000500000000000000" pitchFamily="2" charset="-52"/>
              </a:rPr>
            </a:b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9832" y="338124"/>
            <a:ext cx="292851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3632" y="5829878"/>
            <a:ext cx="292851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9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5994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3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0559" y="1271537"/>
            <a:ext cx="3418204" cy="3693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2354D6"/>
                </a:solidFill>
                <a:latin typeface="Cera CY"/>
                <a:cs typeface="Arial" panose="020B0604020202020204" pitchFamily="34" charset="0"/>
              </a:rPr>
              <a:t>Атака на человека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4935640" y="2906064"/>
            <a:ext cx="7125731" cy="3118803"/>
          </a:xfrm>
          <a:prstGeom prst="rect">
            <a:avLst/>
          </a:prstGeom>
        </p:spPr>
        <p:txBody>
          <a:bodyPr vert="horz" wrap="square" lIns="91440" tIns="45720" rIns="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2354D6"/>
                </a:solidFill>
                <a:latin typeface="Cera CY"/>
                <a:cs typeface="Arial" panose="020B0604020202020204" pitchFamily="34" charset="0"/>
                <a:sym typeface="Cera CY" panose="00000500000000000000" pitchFamily="2" charset="-52"/>
              </a:rPr>
              <a:t>Социальная инженерия –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era CY"/>
                <a:cs typeface="Arial" panose="020B0604020202020204" pitchFamily="34" charset="0"/>
                <a:sym typeface="Cera CY" panose="00000500000000000000" pitchFamily="2" charset="-52"/>
              </a:rPr>
              <a:t>это введение в заблуждение путем обмана или злоупотребления доверием для получения несанкционированного доступа к информации, электронным средствам платежа или побуждения владельцев самостоятельно совершить перевод денежных средств с целью их хищения.</a:t>
            </a:r>
          </a:p>
          <a:p>
            <a:pPr marL="0" indent="0">
              <a:buNone/>
            </a:pPr>
            <a:endParaRPr lang="ru-RU" sz="2000" dirty="0">
              <a:solidFill>
                <a:srgbClr val="2354D6"/>
              </a:solidFill>
              <a:latin typeface="Cera CY"/>
              <a:cs typeface="Arial" panose="020B0604020202020204" pitchFamily="34" charset="0"/>
              <a:sym typeface="Cera CY" panose="00000500000000000000" pitchFamily="2" charset="-52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2354D6"/>
                </a:solidFill>
                <a:latin typeface="Cera CY"/>
                <a:cs typeface="Arial" panose="020B0604020202020204" pitchFamily="34" charset="0"/>
                <a:sym typeface="Cera CY" panose="00000500000000000000" pitchFamily="2" charset="-52"/>
              </a:rPr>
              <a:t>Социальная инженерия изучает как мы устроены, чтобы найти уязвимые точки нашей системы принятия решения и эксплуатировать их.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0"/>
            <a:ext cx="4800600" cy="6883052"/>
            <a:chOff x="0" y="0"/>
            <a:chExt cx="4800600" cy="688305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750" l="52667" r="100000">
                          <a14:foregroundMark x1="66000" y1="38500" x2="66000" y2="38500"/>
                          <a14:foregroundMark x1="95500" y1="12000" x2="95500" y2="12000"/>
                          <a14:foregroundMark x1="66000" y1="44250" x2="66000" y2="44250"/>
                        </a14:backgroundRemoval>
                      </a14:imgEffect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53503" t="45473"/>
            <a:stretch/>
          </p:blipFill>
          <p:spPr>
            <a:xfrm flipH="1">
              <a:off x="0" y="3129916"/>
              <a:ext cx="4800600" cy="3753136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750" l="52667" r="100000">
                          <a14:foregroundMark x1="66000" y1="38500" x2="66000" y2="38500"/>
                          <a14:foregroundMark x1="95500" y1="12000" x2="95500" y2="12000"/>
                          <a14:foregroundMark x1="66000" y1="44250" x2="66000" y2="44250"/>
                        </a14:backgroundRemoval>
                      </a14:imgEffect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53503" t="-1" b="48153"/>
            <a:stretch/>
          </p:blipFill>
          <p:spPr>
            <a:xfrm flipH="1">
              <a:off x="0" y="0"/>
              <a:ext cx="4800600" cy="3568700"/>
            </a:xfrm>
            <a:prstGeom prst="rect">
              <a:avLst/>
            </a:prstGeom>
          </p:spPr>
        </p:pic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0300" y="831126"/>
            <a:ext cx="9288463" cy="443198"/>
          </a:xfrm>
        </p:spPr>
        <p:txBody>
          <a:bodyPr vert="horz">
            <a:spAutoFit/>
          </a:bodyPr>
          <a:lstStyle/>
          <a:p>
            <a:pPr algn="r" rtl="0" eaLnBrk="1" fontAlgn="auto" latinLnBrk="0" hangingPunct="1"/>
            <a:r>
              <a:rPr lang="ru-RU" b="1" i="0" kern="1200" spc="0" baseline="0" dirty="0" smtClean="0">
                <a:ln>
                  <a:noFill/>
                </a:ln>
                <a:effectLst/>
                <a:latin typeface="+mn-lt"/>
                <a:ea typeface="+mn-ea"/>
                <a:cs typeface="Arial" panose="020B0604020202020204" pitchFamily="34" charset="0"/>
              </a:rPr>
              <a:t>Социальная инженерия</a:t>
            </a:r>
            <a:endParaRPr lang="ru-RU" sz="3600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CCBE52-5574-89BB-75E8-2CD569751D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66269" y="1392377"/>
            <a:ext cx="1553186" cy="1164890"/>
          </a:xfrm>
          <a:prstGeom prst="rect">
            <a:avLst/>
          </a:prstGeom>
        </p:spPr>
      </p:pic>
      <p:sp>
        <p:nvSpPr>
          <p:cNvPr id="9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67C83-AAC6-4404-987F-1A3C8ED130AE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1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1" name="Слайд think-cell" r:id="rId4" imgW="353" imgH="318" progId="TCLayout.ActiveDocument.1">
                  <p:embed/>
                </p:oleObj>
              </mc:Choice>
              <mc:Fallback>
                <p:oleObj name="Слайд think-cell" r:id="rId4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F18DC-394F-40A2-AC3E-D94B0DD7AF1A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89285" y="1066357"/>
            <a:ext cx="10714038" cy="2215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ru-RU" sz="1600" b="0" dirty="0">
                <a:latin typeface="Cera CY" panose="00000500000000000000" pitchFamily="2" charset="-52"/>
                <a:ea typeface="+mn-ea"/>
                <a:cs typeface="Arial" panose="020B0604020202020204" pitchFamily="34" charset="0"/>
              </a:rPr>
              <a:t>Настройки мессенджера </a:t>
            </a:r>
            <a:r>
              <a:rPr lang="ru-RU" sz="1600" b="0" dirty="0"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1600" b="0" dirty="0">
                <a:latin typeface="Cera CY" panose="00000500000000000000" pitchFamily="2" charset="-52"/>
                <a:ea typeface="+mn-ea"/>
                <a:cs typeface="Arial" panose="020B0604020202020204" pitchFamily="34" charset="0"/>
              </a:rPr>
              <a:t> Конфиденциальность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7634058" y="1066357"/>
            <a:ext cx="10714038" cy="2215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0" dirty="0">
                <a:latin typeface="Cera CY" panose="00000500000000000000" pitchFamily="2" charset="-52"/>
                <a:ea typeface="+mn-ea"/>
                <a:cs typeface="Arial" panose="020B0604020202020204" pitchFamily="34" charset="0"/>
              </a:rPr>
              <a:t>Настройки </a:t>
            </a:r>
            <a:r>
              <a:rPr lang="ru-RU" sz="1600" b="0" dirty="0"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смартфона</a:t>
            </a:r>
            <a:endParaRPr lang="ru-RU" sz="1600" b="0" dirty="0">
              <a:latin typeface="Cera CY" panose="00000500000000000000" pitchFamily="2" charset="-52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69895" y="1196072"/>
            <a:ext cx="1733452" cy="365584"/>
          </a:xfrm>
          <a:prstGeom prst="roundRect">
            <a:avLst>
              <a:gd name="adj" fmla="val 5005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108000" rIns="0" bIns="0" rtlCol="0" anchor="t" anchorCtr="0">
            <a:spAutoFit/>
          </a:bodyPr>
          <a:lstStyle/>
          <a:p>
            <a: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78FF"/>
              </a:buClr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Cera CY" panose="00000500000000000000" pitchFamily="2" charset="-52"/>
                <a:cs typeface="Arial" panose="020B0604020202020204" pitchFamily="34" charset="0"/>
              </a:rPr>
              <a:t>WhatsApp</a:t>
            </a:r>
            <a:endParaRPr lang="ru-RU" sz="1600" b="1" dirty="0">
              <a:solidFill>
                <a:srgbClr val="00B050"/>
              </a:solidFill>
              <a:latin typeface="Cera CY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97903" y="1217250"/>
            <a:ext cx="1320733" cy="365584"/>
          </a:xfrm>
          <a:prstGeom prst="roundRect">
            <a:avLst>
              <a:gd name="adj" fmla="val 5005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108000" rIns="0" bIns="0" rtlCol="0" anchor="t" anchorCtr="0">
            <a:spAutoFit/>
          </a:bodyPr>
          <a:lstStyle/>
          <a:p>
            <a:pPr algn="just">
              <a:spcAft>
                <a:spcPts val="600"/>
              </a:spcAft>
              <a:buClr>
                <a:srgbClr val="4478FF"/>
              </a:buClr>
              <a:defRPr/>
            </a:pPr>
            <a:r>
              <a:rPr lang="en-US" sz="1600" b="1" dirty="0">
                <a:solidFill>
                  <a:srgbClr val="00B0F0"/>
                </a:solidFill>
                <a:latin typeface="Cera CY" panose="00000500000000000000" pitchFamily="2" charset="-52"/>
                <a:cs typeface="Arial" panose="020B0604020202020204" pitchFamily="34" charset="0"/>
              </a:rPr>
              <a:t>Telegram</a:t>
            </a:r>
            <a:endParaRPr lang="ru-RU" sz="1600" b="1" dirty="0">
              <a:solidFill>
                <a:srgbClr val="00B0F0"/>
              </a:solidFill>
              <a:latin typeface="Cera CY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4"/>
          <a:stretch/>
        </p:blipFill>
        <p:spPr>
          <a:xfrm>
            <a:off x="306360" y="1592520"/>
            <a:ext cx="2616951" cy="43285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7"/>
          <a:stretch/>
        </p:blipFill>
        <p:spPr>
          <a:xfrm>
            <a:off x="3401533" y="1592520"/>
            <a:ext cx="2616951" cy="43285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86"/>
          <a:stretch/>
        </p:blipFill>
        <p:spPr>
          <a:xfrm>
            <a:off x="7634058" y="1671572"/>
            <a:ext cx="2614197" cy="411667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89450" y="5820492"/>
            <a:ext cx="2259490" cy="3760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09053" y="4057131"/>
            <a:ext cx="2401909" cy="3760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75785" y="1200057"/>
            <a:ext cx="2703071" cy="365584"/>
          </a:xfrm>
          <a:prstGeom prst="roundRect">
            <a:avLst>
              <a:gd name="adj" fmla="val 5005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108000" rIns="0" bIns="0" rtlCol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478FF"/>
              </a:buClr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2355D7"/>
                </a:solidFill>
                <a:latin typeface="Cera CY" panose="00000500000000000000" pitchFamily="2" charset="-52"/>
                <a:cs typeface="Arial" panose="020B0604020202020204" pitchFamily="34" charset="0"/>
              </a:rPr>
              <a:t>Сотовая связь 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306360" y="240012"/>
            <a:ext cx="9291648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ym typeface="Cera CY" panose="00000500000000000000" pitchFamily="2" charset="-52"/>
              </a:rPr>
              <a:t>Простые настройки смартфона и мессенджеров для того, чтобы избежать нежелательных звонков 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0" y="5765789"/>
            <a:ext cx="12057888" cy="861520"/>
          </a:xfrm>
          <a:prstGeom prst="roundRect">
            <a:avLst>
              <a:gd name="adj" fmla="val 0"/>
            </a:avLst>
          </a:prstGeom>
          <a:gradFill>
            <a:gsLst>
              <a:gs pos="55000">
                <a:srgbClr val="FFA066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Установив данные настройки, мошенники просто не смогут связаться с вами, </a:t>
            </a:r>
          </a:p>
          <a:p>
            <a:r>
              <a:rPr lang="ru-RU" b="1" dirty="0" smtClean="0"/>
              <a:t>вашими родственниками и детьми!</a:t>
            </a:r>
            <a:endParaRPr lang="ru-RU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59872" y="4880509"/>
            <a:ext cx="2401909" cy="3760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92601" y="2348473"/>
            <a:ext cx="2401909" cy="37605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5" name="Слайд think-cell" r:id="rId4" imgW="353" imgH="318" progId="TCLayout.ActiveDocument.1">
                  <p:embed/>
                </p:oleObj>
              </mc:Choice>
              <mc:Fallback>
                <p:oleObj name="Слайд think-cell" r:id="rId4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Объект 2"/>
          <p:cNvSpPr txBox="1">
            <a:spLocks/>
          </p:cNvSpPr>
          <p:nvPr/>
        </p:nvSpPr>
        <p:spPr>
          <a:xfrm>
            <a:off x="246184" y="1401761"/>
            <a:ext cx="11699631" cy="509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5989" y="1384001"/>
            <a:ext cx="109000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1. Не переходите по ссылкам из личных сообщений, если они ведут на неизвестные вам сайты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Cera CY" panose="00000500000000000000" pitchFamily="2" charset="-52"/>
              <a:cs typeface="Arial" panose="020B0604020202020204" pitchFamily="34" charset="0"/>
              <a:sym typeface="Cera CY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2. Не вводите на страницах, в подлинности которых вы не уверены, персональные данные, логины и пароли от Telegram, почты и других систем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Cera CY" panose="00000500000000000000" pitchFamily="2" charset="-52"/>
              <a:cs typeface="Arial" panose="020B0604020202020204" pitchFamily="34" charset="0"/>
              <a:sym typeface="Cera CY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3. Установите двухфакторную аутентификацию, обязательно укажите при этом e-mail для восстановления пароля (Настройки &gt; Конфиденциальность &gt; Облачный пароль &gt; Установить пароль)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Cera CY" panose="00000500000000000000" pitchFamily="2" charset="-52"/>
              <a:cs typeface="Arial" panose="020B0604020202020204" pitchFamily="34" charset="0"/>
              <a:sym typeface="Cera CY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4. Проверьте раздел «Активные сессии» (Настройки &gt; Устройства). Если там окажется незнакомая сессия, завершите ее и поменяйте пароль от аккаунта, если он был установлен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Cera CY" panose="00000500000000000000" pitchFamily="2" charset="-52"/>
              <a:cs typeface="Arial" panose="020B0604020202020204" pitchFamily="34" charset="0"/>
              <a:sym typeface="Cera CY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5. Своевременно устанавливайте </a:t>
            </a:r>
            <a:r>
              <a:rPr lang="ru-RU" dirty="0" smtClean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обновления</a:t>
            </a:r>
            <a:r>
              <a:rPr lang="ru-RU" dirty="0">
                <a:latin typeface="Cera CY" panose="00000500000000000000" pitchFamily="2" charset="-52"/>
                <a:cs typeface="Arial" panose="020B0604020202020204" pitchFamily="34" charset="0"/>
                <a:sym typeface="Cera CY" panose="00000500000000000000" pitchFamily="2" charset="-52"/>
              </a:rPr>
              <a:t>.</a:t>
            </a:r>
            <a:endParaRPr lang="ru-RU" dirty="0" smtClean="0">
              <a:latin typeface="Cera CY" panose="00000500000000000000" pitchFamily="2" charset="-52"/>
              <a:cs typeface="Arial" panose="020B0604020202020204" pitchFamily="34" charset="0"/>
              <a:sym typeface="Cera CY" panose="00000500000000000000" pitchFamily="2" charset="-52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46184" y="270094"/>
            <a:ext cx="10714373" cy="443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Cera CY" panose="00000500000000000000" pitchFamily="2" charset="-52"/>
                <a:ea typeface="+mj-ea"/>
                <a:cs typeface="+mj-cs"/>
                <a:sym typeface="Cera CY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Как защитить аккаунт в </a:t>
            </a:r>
            <a:r>
              <a:rPr lang="ru-RU" sz="2400" b="1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Telegram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-1" y="5765789"/>
            <a:ext cx="12192001" cy="861520"/>
          </a:xfrm>
          <a:prstGeom prst="roundRect">
            <a:avLst>
              <a:gd name="adj" fmla="val 0"/>
            </a:avLst>
          </a:prstGeom>
          <a:gradFill>
            <a:gsLst>
              <a:gs pos="69000">
                <a:srgbClr val="FFA066"/>
              </a:gs>
              <a:gs pos="99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Выполнив простые рекомендации – вы обезопасите личную информацию от утечек и несанкционированного доступа!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47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9" name="Слайд think-cell" r:id="rId4" imgW="353" imgH="318" progId="TCLayout.ActiveDocument.1">
                  <p:embed/>
                </p:oleObj>
              </mc:Choice>
              <mc:Fallback>
                <p:oleObj name="Слайд think-cell" r:id="rId4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927" y="749968"/>
            <a:ext cx="2888716" cy="467356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6420" y="371475"/>
            <a:ext cx="696958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/>
            </a:pPr>
            <a:r>
              <a:rPr lang="ru-RU" sz="2400" dirty="0"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Настройка восстановления доступа к </a:t>
            </a:r>
            <a:r>
              <a:rPr lang="ru-RU" sz="2400" dirty="0" smtClean="0">
                <a:solidFill>
                  <a:srgbClr val="0163AD"/>
                </a:solidFill>
              </a:rPr>
              <a:t>Гос</a:t>
            </a:r>
            <a:r>
              <a:rPr lang="ru-RU" sz="2400" dirty="0" smtClean="0">
                <a:solidFill>
                  <a:srgbClr val="E72E50"/>
                </a:solidFill>
              </a:rPr>
              <a:t>услугам</a:t>
            </a:r>
            <a:r>
              <a:rPr lang="ru-RU" sz="2400" dirty="0" smtClean="0">
                <a:solidFill>
                  <a:srgbClr val="2355D7"/>
                </a:solidFill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 </a:t>
            </a:r>
            <a:r>
              <a:rPr lang="ru-RU" sz="2400" dirty="0"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через контрольный вопрос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6420" y="3086752"/>
            <a:ext cx="570060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u="sng" dirty="0"/>
              <a:t>Профиль </a:t>
            </a:r>
            <a:r>
              <a:rPr lang="ru-RU" b="1" u="sng" dirty="0">
                <a:sym typeface="Symbol" panose="05050102010706020507" pitchFamily="18" charset="2"/>
              </a:rPr>
              <a:t> Безопасность  Вход в систему 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dirty="0">
                <a:sym typeface="Symbol" panose="05050102010706020507" pitchFamily="18" charset="2"/>
              </a:rPr>
              <a:t>Восстановление доступа контрольным вопросом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" y="5765789"/>
            <a:ext cx="12192001" cy="861520"/>
          </a:xfrm>
          <a:prstGeom prst="roundRect">
            <a:avLst>
              <a:gd name="adj" fmla="val 0"/>
            </a:avLst>
          </a:prstGeom>
          <a:gradFill>
            <a:gsLst>
              <a:gs pos="69000">
                <a:srgbClr val="FFA066"/>
              </a:gs>
              <a:gs pos="99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Контрольный вопрос – это дополнительный уровень безопасности, который значительно </a:t>
            </a:r>
          </a:p>
          <a:p>
            <a:r>
              <a:rPr lang="ru-RU" b="1" dirty="0" smtClean="0"/>
              <a:t>усложняет жизнь мошенникам. Даже если злоумышленники смогут подобрать пароль к личному кабинету, они не смогут его заменить, не зная ответа на контрольный вопрос.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688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0"/>
          <a:stretch/>
        </p:blipFill>
        <p:spPr>
          <a:xfrm>
            <a:off x="6234496" y="3594757"/>
            <a:ext cx="5361889" cy="3263243"/>
          </a:xfrm>
          <a:prstGeom prst="rect">
            <a:avLst/>
          </a:prstGeom>
        </p:spPr>
      </p:pic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365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3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664797"/>
          </a:xfrm>
        </p:spPr>
        <p:txBody>
          <a:bodyPr vert="horz"/>
          <a:lstStyle/>
          <a:p>
            <a:r>
              <a:rPr lang="ru-RU" sz="2400" dirty="0" smtClean="0"/>
              <a:t>С 1 марта есть возможность установить самозапрет на выдачу кредитов через портал</a:t>
            </a:r>
            <a:r>
              <a:rPr lang="ru-RU" sz="2400" dirty="0" smtClean="0">
                <a:solidFill>
                  <a:srgbClr val="3356D7"/>
                </a:solidFill>
              </a:rPr>
              <a:t> </a:t>
            </a:r>
            <a:r>
              <a:rPr lang="ru-RU" sz="2400" dirty="0" smtClean="0">
                <a:solidFill>
                  <a:srgbClr val="0163AD"/>
                </a:solidFill>
              </a:rPr>
              <a:t>Гос</a:t>
            </a:r>
            <a:r>
              <a:rPr lang="ru-RU" sz="2400" dirty="0" smtClean="0">
                <a:solidFill>
                  <a:srgbClr val="E72E50"/>
                </a:solidFill>
              </a:rPr>
              <a:t>услуг</a:t>
            </a:r>
            <a:endParaRPr lang="ru-RU" sz="2400" dirty="0">
              <a:solidFill>
                <a:srgbClr val="3356D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0994" y="914068"/>
            <a:ext cx="115012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/>
              <a:t>Самозапрет</a:t>
            </a:r>
            <a:r>
              <a:rPr lang="ru-RU" dirty="0" smtClean="0"/>
              <a:t> — это добровольное ограничение, которое человек устанавливает, </a:t>
            </a:r>
            <a:br>
              <a:rPr lang="ru-RU" dirty="0" smtClean="0"/>
            </a:br>
            <a:r>
              <a:rPr lang="ru-RU" dirty="0" smtClean="0"/>
              <a:t>чтобы нельзя было оформить кредит на его имя.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Запрет вносится в базы данных бюро кредитных историй (БКИ).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И при любой проверке потенциального заёмщика банки получают </a:t>
            </a:r>
            <a:br>
              <a:rPr lang="ru-RU" dirty="0" smtClean="0"/>
            </a:br>
            <a:r>
              <a:rPr lang="ru-RU" dirty="0" smtClean="0"/>
              <a:t>уведомление, что выдача кредита запрещена.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0995" y="2635311"/>
            <a:ext cx="11385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Установление самозапрета доступно по ссылке </a:t>
            </a:r>
            <a:r>
              <a:rPr lang="en-US" b="1" dirty="0" smtClean="0">
                <a:hlinkClick r:id="rId7"/>
              </a:rPr>
              <a:t>www.gosuslugi.ru/644881/1/form</a:t>
            </a:r>
            <a:r>
              <a:rPr lang="ru-RU" b="1" dirty="0" smtClean="0"/>
              <a:t> или </a:t>
            </a:r>
            <a:r>
              <a:rPr lang="en-US" b="1" dirty="0" smtClean="0"/>
              <a:t>QR-</a:t>
            </a:r>
            <a:r>
              <a:rPr lang="ru-RU" b="1" dirty="0" smtClean="0"/>
              <a:t>коду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0994" y="3116003"/>
            <a:ext cx="11223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690D"/>
                </a:solidFill>
              </a:rPr>
              <a:t>Обращаем внимание, что мошенники нашли новый способ обмана, теперь они звонят </a:t>
            </a:r>
            <a:br>
              <a:rPr lang="ru-RU" b="1" dirty="0" smtClean="0">
                <a:solidFill>
                  <a:srgbClr val="FF690D"/>
                </a:solidFill>
              </a:rPr>
            </a:br>
            <a:r>
              <a:rPr lang="ru-RU" b="1" dirty="0" smtClean="0">
                <a:solidFill>
                  <a:srgbClr val="FF690D"/>
                </a:solidFill>
              </a:rPr>
              <a:t>от имени «Госуслуг» и убеждают, что при установке самозапрета </a:t>
            </a:r>
            <a:br>
              <a:rPr lang="ru-RU" b="1" dirty="0" smtClean="0">
                <a:solidFill>
                  <a:srgbClr val="FF690D"/>
                </a:solidFill>
              </a:rPr>
            </a:br>
            <a:r>
              <a:rPr lang="ru-RU" b="1" dirty="0" smtClean="0">
                <a:solidFill>
                  <a:srgbClr val="FF690D"/>
                </a:solidFill>
              </a:rPr>
              <a:t>произошла ошибка, после чего:</a:t>
            </a:r>
          </a:p>
          <a:p>
            <a:endParaRPr lang="ru-RU" b="1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10802" r="10700" b="11214"/>
          <a:stretch/>
        </p:blipFill>
        <p:spPr>
          <a:xfrm>
            <a:off x="9890760" y="1010028"/>
            <a:ext cx="1416842" cy="14057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0994" y="4087165"/>
            <a:ext cx="75419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690D"/>
                </a:solidFill>
              </a:rPr>
              <a:t>Присылают фишинговую ссылку </a:t>
            </a:r>
            <a:r>
              <a:rPr lang="ru-RU" dirty="0" smtClean="0">
                <a:solidFill>
                  <a:srgbClr val="FF690D"/>
                </a:solidFill>
              </a:rPr>
              <a:t/>
            </a:r>
            <a:br>
              <a:rPr lang="ru-RU" dirty="0" smtClean="0">
                <a:solidFill>
                  <a:srgbClr val="FF690D"/>
                </a:solidFill>
              </a:rPr>
            </a:br>
            <a:r>
              <a:rPr lang="ru-RU" dirty="0" smtClean="0">
                <a:solidFill>
                  <a:srgbClr val="FF690D"/>
                </a:solidFill>
              </a:rPr>
              <a:t>для </a:t>
            </a:r>
            <a:r>
              <a:rPr lang="ru-RU" dirty="0">
                <a:solidFill>
                  <a:srgbClr val="FF690D"/>
                </a:solidFill>
              </a:rPr>
              <a:t>«исправления заявления»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690D"/>
                </a:solidFill>
              </a:rPr>
              <a:t>Крадут логин и пароль от «Госуслуг»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690D"/>
                </a:solidFill>
              </a:rPr>
              <a:t>Получают доступ к банковским счетам </a:t>
            </a:r>
            <a:r>
              <a:rPr lang="ru-RU" dirty="0" smtClean="0">
                <a:solidFill>
                  <a:srgbClr val="FF690D"/>
                </a:solidFill>
              </a:rPr>
              <a:t/>
            </a:r>
            <a:br>
              <a:rPr lang="ru-RU" dirty="0" smtClean="0">
                <a:solidFill>
                  <a:srgbClr val="FF690D"/>
                </a:solidFill>
              </a:rPr>
            </a:br>
            <a:r>
              <a:rPr lang="ru-RU" dirty="0" smtClean="0">
                <a:solidFill>
                  <a:srgbClr val="FF690D"/>
                </a:solidFill>
              </a:rPr>
              <a:t>и </a:t>
            </a:r>
            <a:r>
              <a:rPr lang="ru-RU" dirty="0">
                <a:solidFill>
                  <a:srgbClr val="FF690D"/>
                </a:solidFill>
              </a:rPr>
              <a:t>персональным данным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-1" y="6163294"/>
            <a:ext cx="12192001" cy="635730"/>
          </a:xfrm>
          <a:prstGeom prst="roundRect">
            <a:avLst>
              <a:gd name="adj" fmla="val 0"/>
            </a:avLst>
          </a:prstGeom>
          <a:gradFill>
            <a:gsLst>
              <a:gs pos="69000">
                <a:srgbClr val="FFA066"/>
              </a:gs>
              <a:gs pos="99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Будьте бдительны! Сотрудники </a:t>
            </a:r>
            <a:r>
              <a:rPr lang="ru-RU" b="1" dirty="0" smtClean="0">
                <a:solidFill>
                  <a:srgbClr val="0163AD"/>
                </a:solidFill>
              </a:rPr>
              <a:t>Гос</a:t>
            </a:r>
            <a:r>
              <a:rPr lang="ru-RU" b="1" dirty="0" smtClean="0">
                <a:solidFill>
                  <a:srgbClr val="E72E50"/>
                </a:solidFill>
              </a:rPr>
              <a:t>услуг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не звонят и не присылают никаких ссылок!</a:t>
            </a:r>
          </a:p>
        </p:txBody>
      </p:sp>
    </p:spTree>
    <p:extLst>
      <p:ext uri="{BB962C8B-B14F-4D97-AF65-F5344CB8AC3E}">
        <p14:creationId xmlns:p14="http://schemas.microsoft.com/office/powerpoint/2010/main" val="8558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Слайд think-cell" r:id="rId4" imgW="353" imgH="318" progId="TCLayout.ActiveDocument.1">
                  <p:embed/>
                </p:oleObj>
              </mc:Choice>
              <mc:Fallback>
                <p:oleObj name="Слайд think-cell" r:id="rId4" imgW="353" imgH="31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0" y="5570981"/>
            <a:ext cx="11305309" cy="1082589"/>
          </a:xfrm>
          <a:prstGeom prst="roundRect">
            <a:avLst>
              <a:gd name="adj" fmla="val 0"/>
            </a:avLst>
          </a:prstGeom>
          <a:gradFill>
            <a:gsLst>
              <a:gs pos="55000">
                <a:srgbClr val="FFA066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2862" y="1613091"/>
            <a:ext cx="79485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3356D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rgbClr val="3356D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Чтобы войти в него, нужно:</a:t>
            </a:r>
          </a:p>
          <a:p>
            <a:endParaRPr lang="ru-RU" b="1" dirty="0">
              <a:solidFill>
                <a:srgbClr val="3356D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Открыть приложение или официальный сайт портала «Госуслуги».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2. Перейти в профиль в верхней части экрана.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3. В списке функций, сразу под «Учётной записью», выбрать «Сим-карты».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6053" y="156254"/>
            <a:ext cx="8102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 1 апреля 2025 года доступен сервис «Сим-карты» на портале </a:t>
            </a:r>
            <a:r>
              <a:rPr lang="ru-RU" sz="2400" b="1" dirty="0" smtClean="0">
                <a:solidFill>
                  <a:srgbClr val="0163AD"/>
                </a:solidFill>
              </a:rPr>
              <a:t>Гос</a:t>
            </a:r>
            <a:r>
              <a:rPr lang="ru-RU" sz="2400" b="1" dirty="0" smtClean="0">
                <a:solidFill>
                  <a:srgbClr val="E72E50"/>
                </a:solidFill>
              </a:rPr>
              <a:t>услуг</a:t>
            </a:r>
            <a:r>
              <a:rPr lang="ru-RU" sz="2400" b="1" dirty="0" smtClean="0">
                <a:solidFill>
                  <a:srgbClr val="3356D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dirty="0">
              <a:solidFill>
                <a:srgbClr val="3356D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570981"/>
            <a:ext cx="9203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Проверить свои сим-карты на </a:t>
            </a:r>
            <a:r>
              <a:rPr lang="ru-RU" b="1" dirty="0">
                <a:solidFill>
                  <a:srgbClr val="0163AD"/>
                </a:solidFill>
              </a:rPr>
              <a:t>Гос</a:t>
            </a:r>
            <a:r>
              <a:rPr lang="ru-RU" b="1" dirty="0">
                <a:solidFill>
                  <a:srgbClr val="E72E50"/>
                </a:solidFill>
              </a:rPr>
              <a:t>услуг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важно по многим причинам, например, так вы защититесь от мошенников: если на вас оформили номер телефона без вашего участия, его нужно </a:t>
            </a:r>
            <a:r>
              <a:rPr lang="ru-RU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заблокировать.</a:t>
            </a:r>
            <a:endParaRPr lang="ru-RU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11" y="985652"/>
            <a:ext cx="3123898" cy="44260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0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9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0" y="5730240"/>
            <a:ext cx="12192000" cy="861520"/>
          </a:xfrm>
          <a:prstGeom prst="roundRect">
            <a:avLst>
              <a:gd name="adj" fmla="val 0"/>
            </a:avLst>
          </a:prstGeom>
          <a:gradFill>
            <a:gsLst>
              <a:gs pos="55000">
                <a:srgbClr val="FFA066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E3F18DC-394F-40A2-AC3E-D94B0DD7AF1A}" type="slidenum">
              <a:rPr lang="ru-RU" sz="800" smtClean="0"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algn="r">
                <a:defRPr/>
              </a:pPr>
              <a:t>25</a:t>
            </a:fld>
            <a:endParaRPr lang="ru-RU" sz="800" dirty="0"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69035" y="229539"/>
            <a:ext cx="9288463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kern="120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</a:rPr>
              <a:t>Рекомендации</a:t>
            </a:r>
            <a:r>
              <a:rPr lang="ru-RU" sz="2800" dirty="0" smtClean="0">
                <a:solidFill>
                  <a:srgbClr val="3356D7"/>
                </a:solidFill>
              </a:rPr>
              <a:t> </a:t>
            </a:r>
            <a:endParaRPr lang="ru-RU" sz="2800" dirty="0">
              <a:solidFill>
                <a:srgbClr val="3356D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3838" y="5884001"/>
            <a:ext cx="1089250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Проведите время с пользой, делитесь с родными и близкими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/>
            </a:r>
            <a:b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</a:b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нашими рекомендациями фильмов/каналов по теме социальной </a:t>
            </a: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инженерии</a:t>
            </a:r>
            <a:endParaRPr kumimoji="0" lang="ru-RU" sz="20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9967" y="4048218"/>
            <a:ext cx="10014414" cy="2262829"/>
          </a:xfrm>
          <a:prstGeom prst="roundRect">
            <a:avLst>
              <a:gd name="adj" fmla="val 6068"/>
            </a:avLst>
          </a:prstGeom>
          <a:solidFill>
            <a:srgbClr val="0070C0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spAutoFit/>
          </a:bodyPr>
          <a:lstStyle/>
          <a:p>
            <a:pPr marL="360000" marR="0" lvl="1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ru-RU" sz="2000" dirty="0">
              <a:latin typeface="Cera CY"/>
              <a:sym typeface="Cera CY" panose="00000500000000000000" pitchFamily="2" charset="-52"/>
            </a:endParaRPr>
          </a:p>
          <a:p>
            <a:pPr marL="360000" lvl="1" indent="-360000"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ra CY"/>
              </a:rPr>
              <a:t>Сайт Банка России,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ra CY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ra CY"/>
              </a:rPr>
              <a:t>раздел «Противодействие мошенническим практикам» </a:t>
            </a:r>
            <a:r>
              <a:rPr lang="en-US" b="1" dirty="0" smtClean="0">
                <a:sym typeface="Cera CY" panose="00000500000000000000" pitchFamily="2" charset="-52"/>
              </a:rPr>
              <a:t>(</a:t>
            </a:r>
            <a:r>
              <a:rPr lang="ru-RU" b="1" dirty="0" smtClean="0">
                <a:sym typeface="Cera CY" panose="00000500000000000000" pitchFamily="2" charset="-52"/>
              </a:rPr>
              <a:t>доступен по </a:t>
            </a:r>
            <a:r>
              <a:rPr lang="en-US" b="1" dirty="0" smtClean="0">
                <a:sym typeface="Cera CY" panose="00000500000000000000" pitchFamily="2" charset="-52"/>
              </a:rPr>
              <a:t>qr-</a:t>
            </a:r>
            <a:r>
              <a:rPr lang="ru-RU" b="1" dirty="0" smtClean="0">
                <a:sym typeface="Cera CY" panose="00000500000000000000" pitchFamily="2" charset="-52"/>
              </a:rPr>
              <a:t>коду)</a:t>
            </a:r>
          </a:p>
          <a:p>
            <a:pPr marL="0" lvl="1">
              <a:spcAft>
                <a:spcPts val="1200"/>
              </a:spcAft>
              <a:defRPr/>
            </a:pPr>
            <a:r>
              <a:rPr lang="ru-RU" sz="1400" dirty="0" smtClean="0">
                <a:sym typeface="Cera CY" panose="00000500000000000000" pitchFamily="2" charset="-52"/>
              </a:rPr>
              <a:t>     Актуальные </a:t>
            </a:r>
            <a:r>
              <a:rPr lang="ru-RU" sz="1400" dirty="0">
                <a:sym typeface="Cera CY" panose="00000500000000000000" pitchFamily="2" charset="-52"/>
              </a:rPr>
              <a:t>схемы мошенничества и общие рекомендации от Банка </a:t>
            </a:r>
            <a:r>
              <a:rPr lang="ru-RU" sz="1400" dirty="0" smtClean="0">
                <a:sym typeface="Cera CY" panose="00000500000000000000" pitchFamily="2" charset="-52"/>
              </a:rPr>
              <a:t>России.</a:t>
            </a:r>
            <a:endParaRPr lang="ru-RU" sz="1400" dirty="0">
              <a:sym typeface="Cera CY" panose="00000500000000000000" pitchFamily="2" charset="-52"/>
            </a:endParaRP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18" y="756632"/>
            <a:ext cx="1441763" cy="1441763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53" y="2830103"/>
            <a:ext cx="1589737" cy="1557007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1766169" y="3586630"/>
            <a:ext cx="5462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98" y="4093548"/>
            <a:ext cx="1364881" cy="1317816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</p:pic>
      <p:cxnSp>
        <p:nvCxnSpPr>
          <p:cNvPr id="19" name="Прямая со стрелкой 18"/>
          <p:cNvCxnSpPr/>
          <p:nvPr/>
        </p:nvCxnSpPr>
        <p:spPr>
          <a:xfrm>
            <a:off x="3480073" y="5092487"/>
            <a:ext cx="4197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64167" y="1028844"/>
            <a:ext cx="82701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360000"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lang="ru-RU" b="1" dirty="0">
                <a:sym typeface="Cera CY" panose="00000500000000000000" pitchFamily="2" charset="-52"/>
              </a:rPr>
              <a:t>Сериал «Вас беспокоят из банка» (4 серии, доступен по </a:t>
            </a:r>
            <a:r>
              <a:rPr lang="en-US" b="1" dirty="0">
                <a:sym typeface="Cera CY" panose="00000500000000000000" pitchFamily="2" charset="-52"/>
              </a:rPr>
              <a:t>qr-</a:t>
            </a:r>
            <a:r>
              <a:rPr lang="ru-RU" b="1" dirty="0">
                <a:sym typeface="Cera CY" panose="00000500000000000000" pitchFamily="2" charset="-52"/>
              </a:rPr>
              <a:t>коду</a:t>
            </a:r>
            <a:r>
              <a:rPr lang="en-US" b="1" dirty="0">
                <a:sym typeface="Cera CY" panose="00000500000000000000" pitchFamily="2" charset="-52"/>
              </a:rPr>
              <a:t>) </a:t>
            </a:r>
            <a:r>
              <a:rPr lang="ru-RU" b="1" dirty="0">
                <a:sym typeface="Cera CY" panose="00000500000000000000" pitchFamily="2" charset="-52"/>
              </a:rPr>
              <a:t>   </a:t>
            </a:r>
          </a:p>
          <a:p>
            <a:pPr marL="0" lvl="1">
              <a:spcAft>
                <a:spcPts val="1200"/>
              </a:spcAft>
              <a:defRPr/>
            </a:pPr>
            <a:r>
              <a:rPr lang="ru-RU" sz="1400" dirty="0">
                <a:sym typeface="Cera CY" panose="00000500000000000000" pitchFamily="2" charset="-52"/>
              </a:rPr>
              <a:t>В документальном сериале о телефонных мошенниках специалисты подробно расскажут о методах работы мошенников, приведут примеры психологических манипуляций злоумышленников и дадут несколько советов, как не попасться в их сети.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8114515" y="1223111"/>
            <a:ext cx="4197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2173184" y="2830104"/>
            <a:ext cx="9880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360000" algn="r"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lang="ru-RU" b="1" dirty="0">
                <a:sym typeface="Cera CY" panose="00000500000000000000" pitchFamily="2" charset="-52"/>
              </a:rPr>
              <a:t>Выпуск «Как крадут наши </a:t>
            </a:r>
            <a:r>
              <a:rPr lang="ru-RU" b="1" dirty="0" smtClean="0">
                <a:sym typeface="Cera CY" panose="00000500000000000000" pitchFamily="2" charset="-52"/>
              </a:rPr>
              <a:t>деньги» на </a:t>
            </a:r>
            <a:r>
              <a:rPr lang="ru-RU" b="1" dirty="0">
                <a:sym typeface="Cera CY" panose="00000500000000000000" pitchFamily="2" charset="-52"/>
              </a:rPr>
              <a:t>канале МИНАЕВ </a:t>
            </a:r>
            <a:r>
              <a:rPr lang="en-US" b="1" dirty="0">
                <a:sym typeface="Cera CY" panose="00000500000000000000" pitchFamily="2" charset="-52"/>
              </a:rPr>
              <a:t>LIVE (</a:t>
            </a:r>
            <a:r>
              <a:rPr lang="ru-RU" b="1" dirty="0" smtClean="0">
                <a:sym typeface="Cera CY" panose="00000500000000000000" pitchFamily="2" charset="-52"/>
              </a:rPr>
              <a:t>доступен по </a:t>
            </a:r>
            <a:r>
              <a:rPr lang="en-US" b="1" dirty="0">
                <a:sym typeface="Cera CY" panose="00000500000000000000" pitchFamily="2" charset="-52"/>
              </a:rPr>
              <a:t>qr-</a:t>
            </a:r>
            <a:r>
              <a:rPr lang="ru-RU" b="1" dirty="0">
                <a:sym typeface="Cera CY" panose="00000500000000000000" pitchFamily="2" charset="-52"/>
              </a:rPr>
              <a:t>коду)</a:t>
            </a:r>
          </a:p>
          <a:p>
            <a:pPr marL="0" lvl="1" algn="r">
              <a:spcAft>
                <a:spcPts val="1200"/>
              </a:spcAft>
              <a:defRPr/>
            </a:pPr>
            <a:r>
              <a:rPr lang="ru-RU" sz="1400" dirty="0" smtClean="0">
                <a:sym typeface="Cera CY" panose="00000500000000000000" pitchFamily="2" charset="-52"/>
              </a:rPr>
              <a:t>  Как </a:t>
            </a:r>
            <a:r>
              <a:rPr lang="ru-RU" sz="1400" dirty="0">
                <a:sym typeface="Cera CY" panose="00000500000000000000" pitchFamily="2" charset="-52"/>
              </a:rPr>
              <a:t>появилось интернет-мошенничество, для чего крадут данные, почему люди переводят деньги </a:t>
            </a:r>
            <a:r>
              <a:rPr lang="ru-RU" sz="1400" dirty="0" smtClean="0">
                <a:sym typeface="Cera CY" panose="00000500000000000000" pitchFamily="2" charset="-52"/>
              </a:rPr>
              <a:t>мошенникам, как </a:t>
            </a:r>
            <a:r>
              <a:rPr lang="ru-RU" sz="1400" dirty="0">
                <a:sym typeface="Cera CY" panose="00000500000000000000" pitchFamily="2" charset="-52"/>
              </a:rPr>
              <a:t>не стать жертвой мошенников, об этом и многом другом рассказывает Сергей </a:t>
            </a:r>
            <a:r>
              <a:rPr lang="ru-RU" sz="1400" dirty="0" smtClean="0">
                <a:sym typeface="Cera CY" panose="00000500000000000000" pitchFamily="2" charset="-52"/>
              </a:rPr>
              <a:t>Минаев (блогер, писатель).</a:t>
            </a:r>
            <a:endParaRPr lang="ru-RU" sz="1400" dirty="0">
              <a:sym typeface="Cera CY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04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4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9" name="think-cell data - do not delete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0" y="5730240"/>
            <a:ext cx="12192000" cy="861520"/>
          </a:xfrm>
          <a:prstGeom prst="roundRect">
            <a:avLst>
              <a:gd name="adj" fmla="val 0"/>
            </a:avLst>
          </a:prstGeom>
          <a:gradFill>
            <a:gsLst>
              <a:gs pos="55000">
                <a:srgbClr val="FFA066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E3F18DC-394F-40A2-AC3E-D94B0DD7AF1A}" type="slidenum">
              <a:rPr lang="ru-RU" sz="800" smtClean="0"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algn="r">
                <a:defRPr/>
              </a:pPr>
              <a:t>26</a:t>
            </a:fld>
            <a:endParaRPr lang="ru-RU" sz="800" dirty="0"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6244" y="306420"/>
            <a:ext cx="9288463" cy="3693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1" kern="120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>
                <a:solidFill>
                  <a:schemeClr val="tx1"/>
                </a:solidFill>
              </a:rPr>
              <a:t>Рекомендации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3838" y="5884001"/>
            <a:ext cx="1089250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Проведите время с пользой, делитесь с родными и близкими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/>
            </a:r>
            <a:b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</a:b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нашими рекомендациями фильмов/каналов по теме социальной </a:t>
            </a: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</a:rPr>
              <a:t>инженерии</a:t>
            </a:r>
            <a:endParaRPr kumimoji="0" lang="ru-RU" sz="20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750" y="1122110"/>
            <a:ext cx="10177153" cy="1534404"/>
          </a:xfrm>
          <a:prstGeom prst="roundRect">
            <a:avLst>
              <a:gd name="adj" fmla="val 6068"/>
            </a:avLst>
          </a:prstGeom>
          <a:solidFill>
            <a:srgbClr val="0070C0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spAutoFit/>
          </a:bodyPr>
          <a:lstStyle/>
          <a:p>
            <a:pPr marL="360000" lvl="1" indent="-360000">
              <a:spcAft>
                <a:spcPts val="1200"/>
              </a:spcAft>
              <a:buFont typeface="Symbol" panose="05050102010706020507" pitchFamily="18" charset="2"/>
              <a:buChar char=""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ra CY"/>
              </a:rPr>
              <a:t>Официальный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ra CY"/>
              </a:rPr>
              <a:t>телеграм-канал Управления по организации борьбы с противоправным использованием информационно-коммуникационных технологий МВД России «Вестник Киберполиции России»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ra CY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ra CY"/>
              </a:rPr>
              <a:t>(</a:t>
            </a:r>
            <a:r>
              <a:rPr lang="ru-RU" b="1" dirty="0" smtClean="0">
                <a:latin typeface="Cera CY" panose="00000500000000000000" pitchFamily="2" charset="-52"/>
                <a:sym typeface="Cera CY" panose="00000500000000000000" pitchFamily="2" charset="-52"/>
              </a:rPr>
              <a:t>доступен </a:t>
            </a:r>
            <a:r>
              <a:rPr lang="ru-RU" b="1" dirty="0">
                <a:latin typeface="Cera CY" panose="00000500000000000000" pitchFamily="2" charset="-52"/>
                <a:sym typeface="Cera CY" panose="00000500000000000000" pitchFamily="2" charset="-52"/>
              </a:rPr>
              <a:t>по </a:t>
            </a:r>
            <a:r>
              <a:rPr lang="en-US" b="1" dirty="0">
                <a:latin typeface="Cera CY" panose="00000500000000000000" pitchFamily="2" charset="-52"/>
                <a:sym typeface="Cera CY" panose="00000500000000000000" pitchFamily="2" charset="-52"/>
              </a:rPr>
              <a:t>qr-</a:t>
            </a:r>
            <a:r>
              <a:rPr lang="ru-RU" b="1" dirty="0">
                <a:latin typeface="Cera CY" panose="00000500000000000000" pitchFamily="2" charset="-52"/>
                <a:sym typeface="Cera CY" panose="00000500000000000000" pitchFamily="2" charset="-52"/>
              </a:rPr>
              <a:t>коду</a:t>
            </a:r>
            <a:r>
              <a:rPr lang="ru-RU" b="1" dirty="0" smtClean="0">
                <a:latin typeface="Cera CY" panose="00000500000000000000" pitchFamily="2" charset="-52"/>
                <a:sym typeface="Cera CY" panose="00000500000000000000" pitchFamily="2" charset="-52"/>
              </a:rPr>
              <a:t>) </a:t>
            </a:r>
            <a:r>
              <a:rPr lang="ru-RU" dirty="0" smtClean="0">
                <a:latin typeface="Cera CY" panose="00000500000000000000" pitchFamily="2" charset="-52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</a:p>
          <a:p>
            <a:pPr marL="0" lvl="1">
              <a:spcAft>
                <a:spcPts val="1200"/>
              </a:spcAft>
              <a:defRPr/>
            </a:pPr>
            <a:r>
              <a:rPr lang="ru-RU" sz="1400" dirty="0" smtClean="0">
                <a:latin typeface="Cera CY" panose="00000500000000000000" pitchFamily="2" charset="-52"/>
                <a:cs typeface="Arial" panose="020B0604020202020204" pitchFamily="34" charset="0"/>
                <a:sym typeface="Symbol" panose="05050102010706020507" pitchFamily="18" charset="2"/>
              </a:rPr>
              <a:t>       Ежедневная публикация актуальных схем мошенничества и способах противодействия</a:t>
            </a:r>
            <a:r>
              <a:rPr lang="ru-RU" sz="1400" dirty="0" smtClean="0">
                <a:latin typeface="Cera CY" panose="00000500000000000000" pitchFamily="2" charset="-52"/>
                <a:cs typeface="Arial" panose="020B0604020202020204" pitchFamily="34" charset="0"/>
              </a:rPr>
              <a:t> от УБК МВД России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6139" y="3520480"/>
            <a:ext cx="8270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  <a:defRPr/>
            </a:pPr>
            <a:r>
              <a:rPr lang="ru-RU" b="1" u="sng" dirty="0">
                <a:latin typeface="Cera CY" panose="00000500000000000000" pitchFamily="2" charset="-52"/>
              </a:rPr>
              <a:t>Важно посмотреть с детьми!</a:t>
            </a:r>
          </a:p>
          <a:p>
            <a:pPr indent="-457200">
              <a:spcAft>
                <a:spcPts val="1200"/>
              </a:spcAft>
              <a:defRPr/>
            </a:pPr>
            <a:r>
              <a:rPr lang="ru-RU" dirty="0">
                <a:latin typeface="Cera CY" panose="00000500000000000000" pitchFamily="2" charset="-52"/>
              </a:rPr>
              <a:t>Онлайн-урок директора Департамента информационной безопасности Банка России Вадима Уварова «Дропперы: как не стать помощником кибермошенников</a:t>
            </a:r>
            <a:r>
              <a:rPr lang="ru-RU" dirty="0" smtClean="0">
                <a:latin typeface="Cera CY" panose="00000500000000000000" pitchFamily="2" charset="-52"/>
              </a:rPr>
              <a:t>» </a:t>
            </a:r>
            <a:r>
              <a:rPr lang="ru-RU" dirty="0">
                <a:latin typeface="Cera CY" panose="00000500000000000000" pitchFamily="2" charset="-52"/>
              </a:rPr>
              <a:t>(урок </a:t>
            </a:r>
            <a:r>
              <a:rPr lang="ru-RU" dirty="0">
                <a:latin typeface="Cera CY" panose="00000500000000000000" pitchFamily="2" charset="-52"/>
                <a:sym typeface="Cera CY" panose="00000500000000000000" pitchFamily="2" charset="-52"/>
              </a:rPr>
              <a:t>доступен по </a:t>
            </a:r>
            <a:r>
              <a:rPr lang="en-US" dirty="0">
                <a:latin typeface="Cera CY" panose="00000500000000000000" pitchFamily="2" charset="-52"/>
                <a:sym typeface="Cera CY" panose="00000500000000000000" pitchFamily="2" charset="-52"/>
              </a:rPr>
              <a:t>qr-</a:t>
            </a:r>
            <a:r>
              <a:rPr lang="ru-RU" dirty="0">
                <a:latin typeface="Cera CY" panose="00000500000000000000" pitchFamily="2" charset="-52"/>
                <a:sym typeface="Cera CY" panose="00000500000000000000" pitchFamily="2" charset="-52"/>
              </a:rPr>
              <a:t>коду</a:t>
            </a:r>
            <a:r>
              <a:rPr lang="ru-RU" dirty="0" smtClean="0">
                <a:latin typeface="Cera CY" panose="00000500000000000000" pitchFamily="2" charset="-52"/>
                <a:sym typeface="Cera CY" panose="00000500000000000000" pitchFamily="2" charset="-52"/>
              </a:rPr>
              <a:t>)</a:t>
            </a:r>
            <a:endParaRPr lang="ru-RU" sz="2000" dirty="0">
              <a:latin typeface="Cera CY" panose="00000500000000000000" pitchFamily="2" charset="-52"/>
              <a:sym typeface="Cera CY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44" y="3543851"/>
            <a:ext cx="1393240" cy="1382958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5512" t="25894" r="13726" b="5957"/>
          <a:stretch/>
        </p:blipFill>
        <p:spPr>
          <a:xfrm>
            <a:off x="10144612" y="1122110"/>
            <a:ext cx="1483346" cy="1640038"/>
          </a:xfrm>
          <a:prstGeom prst="roundRect">
            <a:avLst>
              <a:gd name="adj" fmla="val 5712"/>
            </a:avLst>
          </a:prstGeom>
          <a:noFill/>
          <a:ln>
            <a:noFill/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988419" y="4297830"/>
            <a:ext cx="5462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2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8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gazprombank.ru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22249" y="2676331"/>
            <a:ext cx="8957377" cy="1477328"/>
          </a:xfrm>
        </p:spPr>
        <p:txBody>
          <a:bodyPr vert="horz"/>
          <a:lstStyle/>
          <a:p>
            <a:pPr>
              <a:spcAft>
                <a:spcPts val="0"/>
              </a:spcAft>
            </a:pPr>
            <a:r>
              <a:rPr lang="ru-RU" sz="4800" dirty="0" smtClean="0">
                <a:latin typeface="Cera CY" panose="00000500000000000000" pitchFamily="2" charset="-52"/>
              </a:rPr>
              <a:t>Рекомендации пострадавшему клиенту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9832" y="338124"/>
            <a:ext cx="292851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9832" y="5888024"/>
            <a:ext cx="2928518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1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27716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8" name="Слайд think-cell" r:id="rId4" imgW="471" imgH="423" progId="TCLayout.ActiveDocument.1">
                  <p:embed/>
                </p:oleObj>
              </mc:Choice>
              <mc:Fallback>
                <p:oleObj name="Слайд think-cell" r:id="rId4" imgW="471" imgH="4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1203323" y="6311047"/>
            <a:ext cx="514489" cy="28660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F18DC-394F-40A2-AC3E-D94B0DD7AF1A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D1E5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D1E5FF"/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88949" y="269875"/>
            <a:ext cx="9545699" cy="1329595"/>
          </a:xfrm>
        </p:spPr>
        <p:txBody>
          <a:bodyPr vert="horz"/>
          <a:lstStyle/>
          <a:p>
            <a:pPr algn="just">
              <a:spcAft>
                <a:spcPts val="1800"/>
              </a:spcAft>
            </a:pPr>
            <a:r>
              <a:rPr lang="ru-RU" sz="2400" dirty="0"/>
              <a:t>Схемы, используемые мошенниками</a:t>
            </a:r>
            <a:r>
              <a:rPr lang="ru-RU" sz="2400" b="0" dirty="0"/>
              <a:t>, в</a:t>
            </a:r>
            <a:r>
              <a:rPr lang="en-US" sz="2400" b="0" dirty="0"/>
              <a:t> </a:t>
            </a:r>
            <a:r>
              <a:rPr lang="ru-RU" sz="2400" b="0" dirty="0"/>
              <a:t>большинстве случаев, </a:t>
            </a:r>
            <a:r>
              <a:rPr lang="ru-RU" sz="2400" dirty="0"/>
              <a:t>в</a:t>
            </a:r>
            <a:r>
              <a:rPr lang="en-US" sz="2400" dirty="0"/>
              <a:t> </a:t>
            </a:r>
            <a:r>
              <a:rPr lang="ru-RU" sz="2400" dirty="0"/>
              <a:t>конечном итоге приводят к</a:t>
            </a:r>
            <a:r>
              <a:rPr lang="en-US" sz="2400" dirty="0"/>
              <a:t> </a:t>
            </a:r>
            <a:r>
              <a:rPr lang="ru-RU" sz="2400" dirty="0"/>
              <a:t>получению доступа к</a:t>
            </a:r>
            <a:r>
              <a:rPr lang="en-US" sz="2400" dirty="0"/>
              <a:t> </a:t>
            </a:r>
            <a:r>
              <a:rPr lang="ru-RU" sz="2400" dirty="0"/>
              <a:t>Вашему личному кабинету в</a:t>
            </a:r>
            <a:r>
              <a:rPr lang="en-US" sz="2400" dirty="0"/>
              <a:t> </a:t>
            </a:r>
            <a:r>
              <a:rPr lang="ru-RU" sz="2400" dirty="0" smtClean="0">
                <a:solidFill>
                  <a:srgbClr val="0163AD"/>
                </a:solidFill>
              </a:rPr>
              <a:t>Гос</a:t>
            </a:r>
            <a:r>
              <a:rPr lang="ru-RU" sz="2400" dirty="0" smtClean="0">
                <a:solidFill>
                  <a:srgbClr val="E72E50"/>
                </a:solidFill>
              </a:rPr>
              <a:t>услугах</a:t>
            </a:r>
            <a:r>
              <a:rPr lang="ru-RU" sz="2400" dirty="0" smtClean="0"/>
              <a:t> </a:t>
            </a:r>
            <a:r>
              <a:rPr lang="ru-RU" sz="2400" b="0" dirty="0"/>
              <a:t>или полному доступу к мобильному </a:t>
            </a:r>
            <a:r>
              <a:rPr lang="ru-RU" sz="2400" b="0" dirty="0" smtClean="0"/>
              <a:t>устройству!</a:t>
            </a:r>
            <a:endParaRPr lang="ru-RU" sz="2400" b="0" dirty="0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8950" y="2957978"/>
            <a:ext cx="11223624" cy="1381423"/>
          </a:xfrm>
          <a:prstGeom prst="round2DiagRect">
            <a:avLst>
              <a:gd name="adj1" fmla="val 21802"/>
              <a:gd name="adj2" fmla="val 0"/>
            </a:avLst>
          </a:prstGeom>
          <a:gradFill flip="none" rotWithShape="1">
            <a:gsLst>
              <a:gs pos="8000">
                <a:srgbClr val="F8BD95"/>
              </a:gs>
              <a:gs pos="56000">
                <a:schemeClr val="accent3">
                  <a:lumMod val="95000"/>
                  <a:lumOff val="5000"/>
                </a:schemeClr>
              </a:gs>
              <a:gs pos="91000">
                <a:srgbClr val="6895E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озвоните 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горячую линию портала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8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 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800 100 70 10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010045" y="3134699"/>
            <a:ext cx="905761" cy="898669"/>
            <a:chOff x="2154163" y="4740078"/>
            <a:chExt cx="362532" cy="359693"/>
          </a:xfrm>
          <a:solidFill>
            <a:schemeClr val="accent1"/>
          </a:solidFill>
        </p:grpSpPr>
        <p:sp>
          <p:nvSpPr>
            <p:cNvPr id="16" name="Полилиния: фигура 28">
              <a:extLst>
                <a:ext uri="{FF2B5EF4-FFF2-40B4-BE49-F238E27FC236}">
                  <a16:creationId xmlns:a16="http://schemas.microsoft.com/office/drawing/2014/main" id="{F9199F88-5244-43F4-BB59-BB3472EE7A5B}"/>
                </a:ext>
              </a:extLst>
            </p:cNvPr>
            <p:cNvSpPr/>
            <p:nvPr/>
          </p:nvSpPr>
          <p:spPr>
            <a:xfrm>
              <a:off x="2154163" y="4740078"/>
              <a:ext cx="362532" cy="359693"/>
            </a:xfrm>
            <a:custGeom>
              <a:avLst/>
              <a:gdLst>
                <a:gd name="connsiteX0" fmla="*/ 280718 w 362532"/>
                <a:gd name="connsiteY0" fmla="*/ 359693 h 359693"/>
                <a:gd name="connsiteX1" fmla="*/ 260901 w 362532"/>
                <a:gd name="connsiteY1" fmla="*/ 356196 h 359693"/>
                <a:gd name="connsiteX2" fmla="*/ 259881 w 362532"/>
                <a:gd name="connsiteY2" fmla="*/ 356196 h 359693"/>
                <a:gd name="connsiteX3" fmla="*/ 252596 w 362532"/>
                <a:gd name="connsiteY3" fmla="*/ 353646 h 359693"/>
                <a:gd name="connsiteX4" fmla="*/ 252596 w 362532"/>
                <a:gd name="connsiteY4" fmla="*/ 353646 h 359693"/>
                <a:gd name="connsiteX5" fmla="*/ 6994 w 362532"/>
                <a:gd name="connsiteY5" fmla="*/ 110740 h 359693"/>
                <a:gd name="connsiteX6" fmla="*/ 22148 w 362532"/>
                <a:gd name="connsiteY6" fmla="*/ 25279 h 359693"/>
                <a:gd name="connsiteX7" fmla="*/ 38614 w 362532"/>
                <a:gd name="connsiteY7" fmla="*/ 8667 h 359693"/>
                <a:gd name="connsiteX8" fmla="*/ 81527 w 362532"/>
                <a:gd name="connsiteY8" fmla="*/ 8667 h 359693"/>
                <a:gd name="connsiteX9" fmla="*/ 130851 w 362532"/>
                <a:gd name="connsiteY9" fmla="*/ 57263 h 359693"/>
                <a:gd name="connsiteX10" fmla="*/ 131035 w 362532"/>
                <a:gd name="connsiteY10" fmla="*/ 99920 h 359693"/>
                <a:gd name="connsiteX11" fmla="*/ 130851 w 362532"/>
                <a:gd name="connsiteY11" fmla="*/ 100103 h 359693"/>
                <a:gd name="connsiteX12" fmla="*/ 102364 w 362532"/>
                <a:gd name="connsiteY12" fmla="*/ 129246 h 359693"/>
                <a:gd name="connsiteX13" fmla="*/ 232633 w 362532"/>
                <a:gd name="connsiteY13" fmla="*/ 257256 h 359693"/>
                <a:gd name="connsiteX14" fmla="*/ 261411 w 362532"/>
                <a:gd name="connsiteY14" fmla="*/ 228477 h 359693"/>
                <a:gd name="connsiteX15" fmla="*/ 304324 w 362532"/>
                <a:gd name="connsiteY15" fmla="*/ 228477 h 359693"/>
                <a:gd name="connsiteX16" fmla="*/ 353576 w 362532"/>
                <a:gd name="connsiteY16" fmla="*/ 277000 h 359693"/>
                <a:gd name="connsiteX17" fmla="*/ 353863 w 362532"/>
                <a:gd name="connsiteY17" fmla="*/ 319553 h 359693"/>
                <a:gd name="connsiteX18" fmla="*/ 353576 w 362532"/>
                <a:gd name="connsiteY18" fmla="*/ 319840 h 359693"/>
                <a:gd name="connsiteX19" fmla="*/ 336746 w 362532"/>
                <a:gd name="connsiteY19" fmla="*/ 336889 h 359693"/>
                <a:gd name="connsiteX20" fmla="*/ 290554 w 362532"/>
                <a:gd name="connsiteY20" fmla="*/ 359110 h 359693"/>
                <a:gd name="connsiteX21" fmla="*/ 287931 w 362532"/>
                <a:gd name="connsiteY21" fmla="*/ 359110 h 359693"/>
                <a:gd name="connsiteX22" fmla="*/ 287130 w 362532"/>
                <a:gd name="connsiteY22" fmla="*/ 359110 h 359693"/>
                <a:gd name="connsiteX23" fmla="*/ 280718 w 362532"/>
                <a:gd name="connsiteY23" fmla="*/ 359693 h 359693"/>
                <a:gd name="connsiteX24" fmla="*/ 60398 w 362532"/>
                <a:gd name="connsiteY24" fmla="*/ 14205 h 359693"/>
                <a:gd name="connsiteX25" fmla="*/ 49106 w 362532"/>
                <a:gd name="connsiteY25" fmla="*/ 18649 h 359693"/>
                <a:gd name="connsiteX26" fmla="*/ 32640 w 362532"/>
                <a:gd name="connsiteY26" fmla="*/ 35260 h 359693"/>
                <a:gd name="connsiteX27" fmla="*/ 20327 w 362532"/>
                <a:gd name="connsiteY27" fmla="*/ 104256 h 359693"/>
                <a:gd name="connsiteX28" fmla="*/ 258643 w 362532"/>
                <a:gd name="connsiteY28" fmla="*/ 339949 h 359693"/>
                <a:gd name="connsiteX29" fmla="*/ 258643 w 362532"/>
                <a:gd name="connsiteY29" fmla="*/ 339949 h 359693"/>
                <a:gd name="connsiteX30" fmla="*/ 264107 w 362532"/>
                <a:gd name="connsiteY30" fmla="*/ 341843 h 359693"/>
                <a:gd name="connsiteX31" fmla="*/ 265054 w 362532"/>
                <a:gd name="connsiteY31" fmla="*/ 341843 h 359693"/>
                <a:gd name="connsiteX32" fmla="*/ 284726 w 362532"/>
                <a:gd name="connsiteY32" fmla="*/ 344612 h 359693"/>
                <a:gd name="connsiteX33" fmla="*/ 285746 w 362532"/>
                <a:gd name="connsiteY33" fmla="*/ 344612 h 359693"/>
                <a:gd name="connsiteX34" fmla="*/ 288514 w 362532"/>
                <a:gd name="connsiteY34" fmla="*/ 344612 h 359693"/>
                <a:gd name="connsiteX35" fmla="*/ 326473 w 362532"/>
                <a:gd name="connsiteY35" fmla="*/ 326325 h 359693"/>
                <a:gd name="connsiteX36" fmla="*/ 343303 w 362532"/>
                <a:gd name="connsiteY36" fmla="*/ 309276 h 359693"/>
                <a:gd name="connsiteX37" fmla="*/ 347893 w 362532"/>
                <a:gd name="connsiteY37" fmla="*/ 298202 h 359693"/>
                <a:gd name="connsiteX38" fmla="*/ 343157 w 362532"/>
                <a:gd name="connsiteY38" fmla="*/ 287055 h 359693"/>
                <a:gd name="connsiteX39" fmla="*/ 293833 w 362532"/>
                <a:gd name="connsiteY39" fmla="*/ 238532 h 359693"/>
                <a:gd name="connsiteX40" fmla="*/ 271538 w 362532"/>
                <a:gd name="connsiteY40" fmla="*/ 238532 h 359693"/>
                <a:gd name="connsiteX41" fmla="*/ 239044 w 362532"/>
                <a:gd name="connsiteY41" fmla="*/ 271317 h 359693"/>
                <a:gd name="connsiteX42" fmla="*/ 230374 w 362532"/>
                <a:gd name="connsiteY42" fmla="*/ 272556 h 359693"/>
                <a:gd name="connsiteX43" fmla="*/ 87283 w 362532"/>
                <a:gd name="connsiteY43" fmla="*/ 130703 h 359693"/>
                <a:gd name="connsiteX44" fmla="*/ 88448 w 362532"/>
                <a:gd name="connsiteY44" fmla="*/ 121960 h 359693"/>
                <a:gd name="connsiteX45" fmla="*/ 120943 w 362532"/>
                <a:gd name="connsiteY45" fmla="*/ 89247 h 359693"/>
                <a:gd name="connsiteX46" fmla="*/ 120943 w 362532"/>
                <a:gd name="connsiteY46" fmla="*/ 67026 h 359693"/>
                <a:gd name="connsiteX47" fmla="*/ 71618 w 362532"/>
                <a:gd name="connsiteY47" fmla="*/ 18503 h 359693"/>
                <a:gd name="connsiteX48" fmla="*/ 60398 w 362532"/>
                <a:gd name="connsiteY48" fmla="*/ 14205 h 35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62532" h="359693">
                  <a:moveTo>
                    <a:pt x="280718" y="359693"/>
                  </a:moveTo>
                  <a:cubicBezTo>
                    <a:pt x="273968" y="359604"/>
                    <a:pt x="267275" y="358423"/>
                    <a:pt x="260901" y="356196"/>
                  </a:cubicBezTo>
                  <a:lnTo>
                    <a:pt x="259881" y="356196"/>
                  </a:lnTo>
                  <a:cubicBezTo>
                    <a:pt x="257411" y="355471"/>
                    <a:pt x="254979" y="354620"/>
                    <a:pt x="252596" y="353646"/>
                  </a:cubicBezTo>
                  <a:lnTo>
                    <a:pt x="252596" y="353646"/>
                  </a:lnTo>
                  <a:cubicBezTo>
                    <a:pt x="121453" y="295360"/>
                    <a:pt x="34680" y="169390"/>
                    <a:pt x="6994" y="110740"/>
                  </a:cubicBezTo>
                  <a:cubicBezTo>
                    <a:pt x="-6320" y="81887"/>
                    <a:pt x="-276" y="47795"/>
                    <a:pt x="22148" y="25279"/>
                  </a:cubicBezTo>
                  <a:lnTo>
                    <a:pt x="38614" y="8667"/>
                  </a:lnTo>
                  <a:cubicBezTo>
                    <a:pt x="50585" y="-2889"/>
                    <a:pt x="69557" y="-2889"/>
                    <a:pt x="81527" y="8667"/>
                  </a:cubicBezTo>
                  <a:lnTo>
                    <a:pt x="130851" y="57263"/>
                  </a:lnTo>
                  <a:cubicBezTo>
                    <a:pt x="142681" y="68992"/>
                    <a:pt x="142763" y="88090"/>
                    <a:pt x="131035" y="99920"/>
                  </a:cubicBezTo>
                  <a:cubicBezTo>
                    <a:pt x="130974" y="99981"/>
                    <a:pt x="130913" y="100042"/>
                    <a:pt x="130851" y="100103"/>
                  </a:cubicBezTo>
                  <a:lnTo>
                    <a:pt x="102364" y="129246"/>
                  </a:lnTo>
                  <a:cubicBezTo>
                    <a:pt x="130268" y="173397"/>
                    <a:pt x="188554" y="231246"/>
                    <a:pt x="232633" y="257256"/>
                  </a:cubicBezTo>
                  <a:lnTo>
                    <a:pt x="261411" y="228477"/>
                  </a:lnTo>
                  <a:cubicBezTo>
                    <a:pt x="273286" y="216688"/>
                    <a:pt x="292449" y="216688"/>
                    <a:pt x="304324" y="228477"/>
                  </a:cubicBezTo>
                  <a:lnTo>
                    <a:pt x="353576" y="277000"/>
                  </a:lnTo>
                  <a:cubicBezTo>
                    <a:pt x="365405" y="288671"/>
                    <a:pt x="365534" y="307723"/>
                    <a:pt x="353863" y="319553"/>
                  </a:cubicBezTo>
                  <a:cubicBezTo>
                    <a:pt x="353768" y="319649"/>
                    <a:pt x="353672" y="319745"/>
                    <a:pt x="353576" y="319840"/>
                  </a:cubicBezTo>
                  <a:lnTo>
                    <a:pt x="336746" y="336889"/>
                  </a:lnTo>
                  <a:cubicBezTo>
                    <a:pt x="324304" y="349305"/>
                    <a:pt x="308021" y="357138"/>
                    <a:pt x="290554" y="359110"/>
                  </a:cubicBezTo>
                  <a:lnTo>
                    <a:pt x="287931" y="359110"/>
                  </a:lnTo>
                  <a:lnTo>
                    <a:pt x="287130" y="359110"/>
                  </a:lnTo>
                  <a:cubicBezTo>
                    <a:pt x="285005" y="359420"/>
                    <a:pt x="282865" y="359615"/>
                    <a:pt x="280718" y="359693"/>
                  </a:cubicBezTo>
                  <a:close/>
                  <a:moveTo>
                    <a:pt x="60398" y="14205"/>
                  </a:moveTo>
                  <a:cubicBezTo>
                    <a:pt x="56201" y="14172"/>
                    <a:pt x="52155" y="15764"/>
                    <a:pt x="49106" y="18649"/>
                  </a:cubicBezTo>
                  <a:lnTo>
                    <a:pt x="32640" y="35260"/>
                  </a:lnTo>
                  <a:cubicBezTo>
                    <a:pt x="14528" y="53430"/>
                    <a:pt x="9619" y="80943"/>
                    <a:pt x="20327" y="104256"/>
                  </a:cubicBezTo>
                  <a:cubicBezTo>
                    <a:pt x="51510" y="170410"/>
                    <a:pt x="140760" y="287783"/>
                    <a:pt x="258643" y="339949"/>
                  </a:cubicBezTo>
                  <a:lnTo>
                    <a:pt x="258643" y="339949"/>
                  </a:lnTo>
                  <a:cubicBezTo>
                    <a:pt x="260417" y="340710"/>
                    <a:pt x="262243" y="341343"/>
                    <a:pt x="264107" y="341843"/>
                  </a:cubicBezTo>
                  <a:lnTo>
                    <a:pt x="265054" y="341843"/>
                  </a:lnTo>
                  <a:cubicBezTo>
                    <a:pt x="271321" y="344226"/>
                    <a:pt x="278044" y="345172"/>
                    <a:pt x="284726" y="344612"/>
                  </a:cubicBezTo>
                  <a:lnTo>
                    <a:pt x="285746" y="344612"/>
                  </a:lnTo>
                  <a:lnTo>
                    <a:pt x="288514" y="344612"/>
                  </a:lnTo>
                  <a:cubicBezTo>
                    <a:pt x="302892" y="343057"/>
                    <a:pt x="316296" y="336600"/>
                    <a:pt x="326473" y="326325"/>
                  </a:cubicBezTo>
                  <a:lnTo>
                    <a:pt x="343303" y="309276"/>
                  </a:lnTo>
                  <a:cubicBezTo>
                    <a:pt x="346254" y="306349"/>
                    <a:pt x="347908" y="302359"/>
                    <a:pt x="347893" y="298202"/>
                  </a:cubicBezTo>
                  <a:cubicBezTo>
                    <a:pt x="347833" y="294010"/>
                    <a:pt x="346133" y="290008"/>
                    <a:pt x="343157" y="287055"/>
                  </a:cubicBezTo>
                  <a:lnTo>
                    <a:pt x="293833" y="238532"/>
                  </a:lnTo>
                  <a:cubicBezTo>
                    <a:pt x="287650" y="232440"/>
                    <a:pt x="277721" y="232440"/>
                    <a:pt x="271538" y="238532"/>
                  </a:cubicBezTo>
                  <a:lnTo>
                    <a:pt x="239044" y="271317"/>
                  </a:lnTo>
                  <a:cubicBezTo>
                    <a:pt x="236753" y="273615"/>
                    <a:pt x="233218" y="274120"/>
                    <a:pt x="230374" y="272556"/>
                  </a:cubicBezTo>
                  <a:cubicBezTo>
                    <a:pt x="182070" y="246327"/>
                    <a:pt x="115187" y="179663"/>
                    <a:pt x="87283" y="130703"/>
                  </a:cubicBezTo>
                  <a:cubicBezTo>
                    <a:pt x="85662" y="127858"/>
                    <a:pt x="86140" y="124282"/>
                    <a:pt x="88448" y="121960"/>
                  </a:cubicBezTo>
                  <a:lnTo>
                    <a:pt x="120943" y="89247"/>
                  </a:lnTo>
                  <a:cubicBezTo>
                    <a:pt x="127066" y="83106"/>
                    <a:pt x="127066" y="73168"/>
                    <a:pt x="120943" y="67026"/>
                  </a:cubicBezTo>
                  <a:lnTo>
                    <a:pt x="71618" y="18503"/>
                  </a:lnTo>
                  <a:cubicBezTo>
                    <a:pt x="68585" y="15657"/>
                    <a:pt x="64557" y="14113"/>
                    <a:pt x="60398" y="14205"/>
                  </a:cubicBezTo>
                  <a:close/>
                </a:path>
              </a:pathLst>
            </a:custGeom>
            <a:grpFill/>
            <a:ln w="72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7" name="Полилиния: фигура 30">
              <a:extLst>
                <a:ext uri="{FF2B5EF4-FFF2-40B4-BE49-F238E27FC236}">
                  <a16:creationId xmlns:a16="http://schemas.microsoft.com/office/drawing/2014/main" id="{F933168B-5372-45D9-951D-9311A9451964}"/>
                </a:ext>
              </a:extLst>
            </p:cNvPr>
            <p:cNvSpPr/>
            <p:nvPr/>
          </p:nvSpPr>
          <p:spPr>
            <a:xfrm>
              <a:off x="2177848" y="4759972"/>
              <a:ext cx="68011" cy="67168"/>
            </a:xfrm>
            <a:custGeom>
              <a:avLst/>
              <a:gdLst>
                <a:gd name="connsiteX0" fmla="*/ 60538 w 68011"/>
                <a:gd name="connsiteY0" fmla="*/ 66949 h 67168"/>
                <a:gd name="connsiteX1" fmla="*/ 55584 w 68011"/>
                <a:gd name="connsiteY1" fmla="*/ 65055 h 67168"/>
                <a:gd name="connsiteX2" fmla="*/ 2179 w 68011"/>
                <a:gd name="connsiteY2" fmla="*/ 12525 h 67168"/>
                <a:gd name="connsiteX3" fmla="*/ 2107 w 68011"/>
                <a:gd name="connsiteY3" fmla="*/ 2179 h 67168"/>
                <a:gd name="connsiteX4" fmla="*/ 12452 w 68011"/>
                <a:gd name="connsiteY4" fmla="*/ 2107 h 67168"/>
                <a:gd name="connsiteX5" fmla="*/ 65857 w 68011"/>
                <a:gd name="connsiteY5" fmla="*/ 54709 h 67168"/>
                <a:gd name="connsiteX6" fmla="*/ 65899 w 68011"/>
                <a:gd name="connsiteY6" fmla="*/ 65013 h 67168"/>
                <a:gd name="connsiteX7" fmla="*/ 60684 w 68011"/>
                <a:gd name="connsiteY7" fmla="*/ 67168 h 6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11" h="67168">
                  <a:moveTo>
                    <a:pt x="60538" y="66949"/>
                  </a:moveTo>
                  <a:cubicBezTo>
                    <a:pt x="58707" y="66963"/>
                    <a:pt x="56938" y="66286"/>
                    <a:pt x="55584" y="65055"/>
                  </a:cubicBezTo>
                  <a:lnTo>
                    <a:pt x="2179" y="12525"/>
                  </a:lnTo>
                  <a:cubicBezTo>
                    <a:pt x="-698" y="9688"/>
                    <a:pt x="-730" y="5057"/>
                    <a:pt x="2107" y="2179"/>
                  </a:cubicBezTo>
                  <a:cubicBezTo>
                    <a:pt x="4944" y="-698"/>
                    <a:pt x="9575" y="-730"/>
                    <a:pt x="12452" y="2107"/>
                  </a:cubicBezTo>
                  <a:lnTo>
                    <a:pt x="65857" y="54709"/>
                  </a:lnTo>
                  <a:cubicBezTo>
                    <a:pt x="68713" y="57543"/>
                    <a:pt x="68732" y="62156"/>
                    <a:pt x="65899" y="65013"/>
                  </a:cubicBezTo>
                  <a:cubicBezTo>
                    <a:pt x="64520" y="66403"/>
                    <a:pt x="62641" y="67180"/>
                    <a:pt x="60684" y="67168"/>
                  </a:cubicBezTo>
                  <a:close/>
                </a:path>
              </a:pathLst>
            </a:custGeom>
            <a:grpFill/>
            <a:ln w="72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8" name="Полилиния: фигура 33">
              <a:extLst>
                <a:ext uri="{FF2B5EF4-FFF2-40B4-BE49-F238E27FC236}">
                  <a16:creationId xmlns:a16="http://schemas.microsoft.com/office/drawing/2014/main" id="{5B583D62-0421-477B-85D4-E1D1C60D67DA}"/>
                </a:ext>
              </a:extLst>
            </p:cNvPr>
            <p:cNvSpPr/>
            <p:nvPr/>
          </p:nvSpPr>
          <p:spPr>
            <a:xfrm>
              <a:off x="2430214" y="5008586"/>
              <a:ext cx="66638" cy="65612"/>
            </a:xfrm>
            <a:custGeom>
              <a:avLst/>
              <a:gdLst>
                <a:gd name="connsiteX0" fmla="*/ 59383 w 66638"/>
                <a:gd name="connsiteY0" fmla="*/ 65612 h 65612"/>
                <a:gd name="connsiteX1" fmla="*/ 54283 w 66638"/>
                <a:gd name="connsiteY1" fmla="*/ 63500 h 65612"/>
                <a:gd name="connsiteX2" fmla="*/ 2190 w 66638"/>
                <a:gd name="connsiteY2" fmla="*/ 12500 h 65612"/>
                <a:gd name="connsiteX3" fmla="*/ 2081 w 66638"/>
                <a:gd name="connsiteY3" fmla="*/ 2190 h 65612"/>
                <a:gd name="connsiteX4" fmla="*/ 12390 w 66638"/>
                <a:gd name="connsiteY4" fmla="*/ 2081 h 65612"/>
                <a:gd name="connsiteX5" fmla="*/ 64483 w 66638"/>
                <a:gd name="connsiteY5" fmla="*/ 53081 h 65612"/>
                <a:gd name="connsiteX6" fmla="*/ 64525 w 66638"/>
                <a:gd name="connsiteY6" fmla="*/ 63384 h 65612"/>
                <a:gd name="connsiteX7" fmla="*/ 64483 w 66638"/>
                <a:gd name="connsiteY7" fmla="*/ 63427 h 65612"/>
                <a:gd name="connsiteX8" fmla="*/ 59383 w 66638"/>
                <a:gd name="connsiteY8" fmla="*/ 65612 h 6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38" h="65612">
                  <a:moveTo>
                    <a:pt x="59383" y="65612"/>
                  </a:moveTo>
                  <a:cubicBezTo>
                    <a:pt x="57472" y="65604"/>
                    <a:pt x="55640" y="64845"/>
                    <a:pt x="54283" y="63500"/>
                  </a:cubicBezTo>
                  <a:lnTo>
                    <a:pt x="2190" y="12500"/>
                  </a:lnTo>
                  <a:cubicBezTo>
                    <a:pt x="-687" y="9683"/>
                    <a:pt x="-736" y="5067"/>
                    <a:pt x="2081" y="2190"/>
                  </a:cubicBezTo>
                  <a:cubicBezTo>
                    <a:pt x="4898" y="-687"/>
                    <a:pt x="9513" y="-736"/>
                    <a:pt x="12390" y="2081"/>
                  </a:cubicBezTo>
                  <a:lnTo>
                    <a:pt x="64483" y="53081"/>
                  </a:lnTo>
                  <a:cubicBezTo>
                    <a:pt x="67340" y="55914"/>
                    <a:pt x="67359" y="60528"/>
                    <a:pt x="64525" y="63384"/>
                  </a:cubicBezTo>
                  <a:cubicBezTo>
                    <a:pt x="64511" y="63398"/>
                    <a:pt x="64497" y="63413"/>
                    <a:pt x="64483" y="63427"/>
                  </a:cubicBezTo>
                  <a:cubicBezTo>
                    <a:pt x="63138" y="64799"/>
                    <a:pt x="61305" y="65585"/>
                    <a:pt x="59383" y="65612"/>
                  </a:cubicBezTo>
                  <a:close/>
                </a:path>
              </a:pathLst>
            </a:custGeom>
            <a:grpFill/>
            <a:ln w="72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</p:grp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8950" y="4554087"/>
            <a:ext cx="11223624" cy="2043563"/>
          </a:xfrm>
          <a:prstGeom prst="round2DiagRect">
            <a:avLst>
              <a:gd name="adj1" fmla="val 14738"/>
              <a:gd name="adj2" fmla="val 0"/>
            </a:avLst>
          </a:prstGeom>
          <a:gradFill flip="none" rotWithShape="1">
            <a:gsLst>
              <a:gs pos="8000">
                <a:srgbClr val="F8BD95"/>
              </a:gs>
              <a:gs pos="56000">
                <a:schemeClr val="accent3">
                  <a:lumMod val="95000"/>
                  <a:lumOff val="5000"/>
                </a:schemeClr>
              </a:gs>
              <a:gs pos="91000">
                <a:srgbClr val="6895E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tlCol="0" anchor="t" anchorCtr="0"/>
          <a:lstStyle/>
          <a:p>
            <a:pPr marL="306000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спользуйте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чат-бот от Госуслуг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 котором всегда под рукой нужные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 важные чек-листы на все случаи жизни</a:t>
            </a:r>
          </a:p>
          <a:p>
            <a:pPr marL="306000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@gosuslugi_checklist_bot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423" y="2058210"/>
            <a:ext cx="1123315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Если вам сообщают о каких-то несанкционированных действиях с вашим аккаунтом на «Госуслугах»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 l="18349" t="28751" r="22519" b="25008"/>
          <a:stretch/>
        </p:blipFill>
        <p:spPr>
          <a:xfrm>
            <a:off x="1775407" y="4943771"/>
            <a:ext cx="1375038" cy="1367276"/>
          </a:xfrm>
          <a:prstGeom prst="roundRect">
            <a:avLst>
              <a:gd name="adj" fmla="val 10664"/>
            </a:avLst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8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7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23" name="Объект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11584" y="256104"/>
            <a:ext cx="10714373" cy="3323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Что делать, если Вас взломали на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56D7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rgbClr val="0163AD"/>
                </a:solidFill>
              </a:rPr>
              <a:t>Гос</a:t>
            </a:r>
            <a:r>
              <a:rPr lang="ru-RU" sz="2400" dirty="0" smtClean="0">
                <a:solidFill>
                  <a:srgbClr val="E72E50"/>
                </a:solidFill>
              </a:rPr>
              <a:t>услугах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56D7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56D7"/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481" y="877375"/>
            <a:ext cx="1083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356D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Восстановите пароль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6711" y="1251836"/>
            <a:ext cx="10838577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56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онлайн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через Банк, в котором можно онлайн восстановить доступ к госпорталу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(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сервис «Регистрация на «Госуслугах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»);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356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лично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 центрах обслуживания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, в т.ч. в отделениях определенных банков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481" y="2146953"/>
            <a:ext cx="11437516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Защитите учетную запись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(контрольный вопрос и т.п.).</a:t>
            </a: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Выйдите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из учетной записи со всех устройств, кроме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текущего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Профиль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  <a:sym typeface="Symbol" panose="05050102010706020507" pitchFamily="18" charset="2"/>
              </a:rPr>
              <a:t> Безопасность  вкл. «Действия в системе»/ «Моб. приложения»  «Выйти».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Посмотрите, где использовалась учетная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запись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Профиль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  <a:sym typeface="Symbol" panose="05050102010706020507" pitchFamily="18" charset="2"/>
              </a:rPr>
              <a:t> Безопасность  вкл. «Действия в системе» (особое внимание на упоминание банков и МФО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  <a:sym typeface="Symbol" panose="05050102010706020507" pitchFamily="18" charset="2"/>
              </a:rPr>
              <a:t>).</a:t>
            </a: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Проверьте заявления и уведомления (запросы ЭТК,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2-НДФЛ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и т.п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.).</a:t>
            </a: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Убедитесь, что на Вас не взяли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кредит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Запросите на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«Госуслугах»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список БКИ, в которых есть Ваша кредитная история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  <a:sym typeface="Symbol" panose="05050102010706020507" pitchFamily="18" charset="2"/>
              </a:rPr>
              <a:t> Закажите отчеты в БКИ  посмотрите, какие заявки на кредиты подавались от Вашего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  <a:sym typeface="Symbol" panose="05050102010706020507" pitchFamily="18" charset="2"/>
              </a:rPr>
              <a:t>имени. Далее обратитесь в одно из 3х БКИ для получения детального отчета (потребуется учетная запись на «Госуслугах»).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342900" marR="0" lvl="0" indent="-34290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 typeface="+mj-lt"/>
              <a:buAutoNum type="arabicPeriod" startAt="2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0" marR="0" lvl="0" indent="0" algn="l" defTabSz="829316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800"/>
              </a:spcAft>
              <a:buClr>
                <a:srgbClr val="3356D7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730240"/>
            <a:ext cx="12192000" cy="861520"/>
          </a:xfrm>
          <a:prstGeom prst="roundRect">
            <a:avLst>
              <a:gd name="adj" fmla="val 0"/>
            </a:avLst>
          </a:prstGeom>
          <a:gradFill>
            <a:gsLst>
              <a:gs pos="83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Если вы получили смс о смене пароля на «Госуслугах», нельзя переходить по ссылкам и звонить на номера, указанные в сообщении! Это может быть мошенническая схема, т.к. злоумышленники зачастую выдают себя за работников портала и заявляют, что ваш профиль якобы попал в руки мошенников.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05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782" y="629391"/>
            <a:ext cx="5449826" cy="53737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262" y="1538969"/>
            <a:ext cx="5638453" cy="3323987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Работающий мужчина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Возраст: от 25 до 44 лет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Проживает в миллионнике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Средний уровень дохода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Среднее образование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Пользователь онлайн-сервисов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Держатель карты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354D6"/>
              </a:solidFill>
              <a:effectLst/>
              <a:uLnTx/>
              <a:uFillTx/>
              <a:latin typeface="Cera CY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 l="24589" r="26990"/>
          <a:stretch/>
        </p:blipFill>
        <p:spPr>
          <a:xfrm>
            <a:off x="4609984" y="2453588"/>
            <a:ext cx="1211731" cy="3663583"/>
          </a:xfrm>
          <a:prstGeom prst="rect">
            <a:avLst/>
          </a:prstGeom>
          <a:ln>
            <a:noFill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0423" y="2668678"/>
            <a:ext cx="1000325" cy="33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760586" y="1538970"/>
            <a:ext cx="5105400" cy="3323987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Работающая женщина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Возраст: от 25 до 44 лет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Проживает в миллионнике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Средний уровень дохода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Среднее образование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Пользователь онлайн-сервисов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900"/>
                </a:solidFill>
                <a:effectLst/>
                <a:uLnTx/>
                <a:uFillTx/>
                <a:latin typeface="Cera CY"/>
                <a:ea typeface="+mn-ea"/>
                <a:cs typeface="Arial" panose="020B0604020202020204" pitchFamily="34" charset="0"/>
              </a:rPr>
              <a:t>Держатель карты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7900"/>
              </a:solidFill>
              <a:effectLst/>
              <a:uLnTx/>
              <a:uFillTx/>
              <a:latin typeface="Cera CY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Типовой профиль жертвы мошенников</a:t>
            </a: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67C83-AAC6-4404-987F-1A3C8ED130AE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9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1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23" name="Объект 2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246184" y="1401761"/>
            <a:ext cx="11699631" cy="509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9444" y="2716745"/>
            <a:ext cx="110538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Если прошло более суток, то нужно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создать заявку на telegram.org/support, написать на п/я поддержки Телеграмм </a:t>
            </a: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  <a:hlinkClick r:id="rId7"/>
              </a:rPr>
              <a:t>reports@stel.com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обращение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с текстом: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1" i="1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Hello</a:t>
            </a: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. My account was hacked and when I log in in to my account, it kicks me out of my session.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Can you reset all my sessions so that I can log in to my account via SMS code?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My phone number is +7****.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Ожидайте действий технической поддержки, в течение суток вы получите ответ на электронную почту и зайдете в аккаунт.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802" y="324543"/>
            <a:ext cx="9373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smtClean="0"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Восстановление доступа </a:t>
            </a:r>
            <a:r>
              <a:rPr lang="ru-RU" sz="2400" b="1" dirty="0"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в аккаунт</a:t>
            </a:r>
            <a:r>
              <a:rPr lang="ru-RU" sz="2400" b="1" dirty="0">
                <a:solidFill>
                  <a:srgbClr val="3356D7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rgbClr val="00B0F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Telegram</a:t>
            </a:r>
            <a:r>
              <a:rPr lang="ru-RU" sz="2400" b="1" dirty="0">
                <a:solidFill>
                  <a:srgbClr val="3356D7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5730240"/>
            <a:ext cx="12192000" cy="861520"/>
          </a:xfrm>
          <a:prstGeom prst="roundRect">
            <a:avLst>
              <a:gd name="adj" fmla="val 0"/>
            </a:avLst>
          </a:prstGeom>
          <a:gradFill>
            <a:gsLst>
              <a:gs pos="63000">
                <a:srgbClr val="FFA066"/>
              </a:gs>
              <a:gs pos="90000">
                <a:srgbClr val="FFA974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</a:t>
            </a:r>
            <a:r>
              <a:rPr lang="ru-RU" b="1" dirty="0" smtClean="0"/>
              <a:t>перативно сообщите близким о взломе вашего аккаунта (через </a:t>
            </a:r>
            <a:r>
              <a:rPr lang="ru-RU" b="1" dirty="0"/>
              <a:t>альтернативные источники </a:t>
            </a:r>
            <a:r>
              <a:rPr lang="ru-RU" b="1" dirty="0" smtClean="0"/>
              <a:t>связи, например: сотовая связь/социальные сети/мессенджеры), предупредите, что </a:t>
            </a:r>
            <a:r>
              <a:rPr lang="ru-RU" b="1" dirty="0"/>
              <a:t>не стоит </a:t>
            </a:r>
            <a:r>
              <a:rPr lang="ru-RU" b="1" dirty="0" smtClean="0"/>
              <a:t>реагировать на подозрительные сообщения с вашего аккаунта!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9064" y="956479"/>
            <a:ext cx="112342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Если доступ к аккаунту утерян, но прошло менее суток, его можно восстановить через привязанный номер телефона: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  <a:latin typeface="Cera CY"/>
              </a:rPr>
              <a:t>Открыть приложение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  <a:latin typeface="Cera CY"/>
              </a:rPr>
              <a:t>Ввести свой номер телефона и нажать «Войти»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rgbClr val="000000"/>
                </a:solidFill>
                <a:latin typeface="Cera CY"/>
              </a:rPr>
              <a:t>Если аккаунт не удален полностью, </a:t>
            </a:r>
            <a:r>
              <a:rPr lang="en-US" sz="1600" kern="0" dirty="0">
                <a:solidFill>
                  <a:srgbClr val="000000"/>
                </a:solidFill>
                <a:latin typeface="Cera CY"/>
              </a:rPr>
              <a:t>Telegram </a:t>
            </a:r>
            <a:r>
              <a:rPr lang="ru-RU" sz="1600" kern="0" dirty="0">
                <a:solidFill>
                  <a:srgbClr val="000000"/>
                </a:solidFill>
                <a:latin typeface="Cera CY"/>
              </a:rPr>
              <a:t>предложит ввести пароль или восстановить его через привязанные </a:t>
            </a:r>
            <a:r>
              <a:rPr lang="ru-RU" sz="1600" kern="0" dirty="0" smtClean="0">
                <a:solidFill>
                  <a:srgbClr val="000000"/>
                </a:solidFill>
                <a:latin typeface="Cera CY"/>
              </a:rPr>
              <a:t>данные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kern="0" dirty="0" smtClean="0">
                <a:solidFill>
                  <a:srgbClr val="000000"/>
                </a:solidFill>
                <a:latin typeface="Cera CY"/>
              </a:rPr>
              <a:t>Заверши</a:t>
            </a:r>
            <a:r>
              <a:rPr lang="ru-RU" sz="1600" kern="0" dirty="0">
                <a:solidFill>
                  <a:srgbClr val="000000"/>
                </a:solidFill>
                <a:latin typeface="Cera CY"/>
              </a:rPr>
              <a:t>ть сеанс со всех устройств, кроме </a:t>
            </a:r>
            <a:r>
              <a:rPr lang="ru-RU" sz="1600" kern="0" dirty="0" smtClean="0">
                <a:solidFill>
                  <a:srgbClr val="000000"/>
                </a:solidFill>
                <a:latin typeface="Cera CY"/>
              </a:rPr>
              <a:t>текущего, </a:t>
            </a:r>
            <a:r>
              <a:rPr lang="ru-RU" sz="1600" kern="0" dirty="0">
                <a:solidFill>
                  <a:srgbClr val="000000"/>
                </a:solidFill>
                <a:latin typeface="Cera CY"/>
              </a:rPr>
              <a:t>в разделе «Устройства»</a:t>
            </a:r>
            <a:r>
              <a:rPr lang="ru-RU" sz="1600" b="1" dirty="0">
                <a:solidFill>
                  <a:srgbClr val="000000"/>
                </a:solidFill>
              </a:rPr>
              <a:t/>
            </a:r>
            <a:br>
              <a:rPr lang="ru-RU" sz="1600" b="1" dirty="0">
                <a:solidFill>
                  <a:srgbClr val="000000"/>
                </a:solidFill>
              </a:rPr>
            </a:br>
            <a:endParaRPr lang="ru-RU" sz="1600" kern="0" dirty="0">
              <a:solidFill>
                <a:srgbClr val="000000"/>
              </a:solidFill>
              <a:latin typeface="Cera CY"/>
            </a:endParaRPr>
          </a:p>
        </p:txBody>
      </p:sp>
    </p:spTree>
    <p:extLst>
      <p:ext uri="{BB962C8B-B14F-4D97-AF65-F5344CB8AC3E}">
        <p14:creationId xmlns:p14="http://schemas.microsoft.com/office/powerpoint/2010/main" val="3064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36659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5" name="Слайд think-cell" r:id="rId4" imgW="282" imgH="254" progId="TCLayout.ActiveDocument.1">
                  <p:embed/>
                </p:oleObj>
              </mc:Choice>
              <mc:Fallback>
                <p:oleObj name="Слайд think-cell" r:id="rId4" imgW="282" imgH="25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664797"/>
          </a:xfrm>
        </p:spPr>
        <p:txBody>
          <a:bodyPr vert="horz"/>
          <a:lstStyle/>
          <a:p>
            <a:r>
              <a:rPr lang="ru-RU" sz="2400" dirty="0"/>
              <a:t>Пришли деньги на карту от неизвестного: почему это опасно и что делать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8562" y="1229553"/>
            <a:ext cx="1143644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Тратить полученные деньги ни в коем случае нельзя. Вместо этого нужно понять источник поступления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причину перевода. Обратитесь в банк, сообщите о случившемся и следуйте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их рекомендациям.</a:t>
            </a:r>
          </a:p>
          <a:p>
            <a:pPr>
              <a:spcBef>
                <a:spcPts val="600"/>
              </a:spcBef>
            </a:pP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Несанкционированные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денежные переводы могут быть частью мошеннических схем и привести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к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</a:rPr>
              <a:t>серьезным последствиям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!</a:t>
            </a:r>
            <a:endParaRPr lang="ru-RU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563" y="2860400"/>
            <a:ext cx="330731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/>
              <a:t>Чем опасны такие </a:t>
            </a:r>
            <a:r>
              <a:rPr lang="ru-RU" sz="1700" b="1" dirty="0" smtClean="0"/>
              <a:t>переводы:</a:t>
            </a:r>
            <a:endParaRPr lang="ru-RU" sz="17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8562" y="3244855"/>
            <a:ext cx="545420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/>
              <a:t>Потеря собственных средств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Если </a:t>
            </a:r>
            <a:r>
              <a:rPr lang="ru-RU" sz="1600" dirty="0"/>
              <a:t>вы решите вернуть деньги по просьбе «отправителя» на указанные им реквизиты или телефон, есть риск, что перевод был фиктивным.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0" y="5730240"/>
            <a:ext cx="11153104" cy="861520"/>
          </a:xfrm>
          <a:prstGeom prst="roundRect">
            <a:avLst>
              <a:gd name="adj" fmla="val 0"/>
            </a:avLst>
          </a:prstGeom>
          <a:gradFill>
            <a:gsLst>
              <a:gs pos="55000">
                <a:srgbClr val="FFA066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499" y="5844185"/>
            <a:ext cx="9854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Эту и другие полезные статьи на тему безопасности читайте на сайте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Газпромбанка: </a:t>
            </a:r>
            <a:r>
              <a:rPr lang="en-US" sz="1600" b="1" u="sng" dirty="0">
                <a:solidFill>
                  <a:schemeClr val="bg1"/>
                </a:solidFill>
              </a:rPr>
              <a:t>https://www.gazprombank.ru/pro-finance/safety/</a:t>
            </a:r>
            <a:endParaRPr lang="ru-RU" sz="1600" b="1" u="sng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37160" y="3253375"/>
            <a:ext cx="558299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/>
              <a:t>Участие в отмывании денег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Получение денег от неизвестных источников может означать, что вы непреднамеренно стали участником схемы по отмыванию денег. Это может привести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 </a:t>
            </a:r>
            <a:r>
              <a:rPr lang="ru-RU" sz="1600" dirty="0"/>
              <a:t>серьезным юридическим последствиям, включая обвинения в соучастии в преступной деятельности.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7667" r="7348" b="7988"/>
          <a:stretch/>
        </p:blipFill>
        <p:spPr>
          <a:xfrm>
            <a:off x="10035540" y="4980231"/>
            <a:ext cx="1743421" cy="17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54E62063-5843-7F4B-F432-856EA14BBE86}"/>
              </a:ext>
            </a:extLst>
          </p:cNvPr>
          <p:cNvSpPr txBox="1">
            <a:spLocks/>
          </p:cNvSpPr>
          <p:nvPr/>
        </p:nvSpPr>
        <p:spPr>
          <a:xfrm>
            <a:off x="722558" y="5808524"/>
            <a:ext cx="6398087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j-ea"/>
                <a:cs typeface="+mj-cs"/>
              </a:rPr>
              <a:t>Делитесь полезной информацией с родными и близкими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22558" y="2021357"/>
            <a:ext cx="6157912" cy="121879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Как защитить </a:t>
            </a:r>
            <a:r>
              <a:rPr lang="ru-RU" b="1" dirty="0">
                <a:solidFill>
                  <a:schemeClr val="bg1"/>
                </a:solidFill>
              </a:rPr>
              <a:t>себя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своих </a:t>
            </a:r>
            <a:r>
              <a:rPr lang="ru-RU" b="1" dirty="0" smtClean="0">
                <a:solidFill>
                  <a:schemeClr val="bg1"/>
                </a:solidFill>
              </a:rPr>
              <a:t>близких</a:t>
            </a:r>
            <a:r>
              <a:rPr lang="ru-RU" dirty="0" smtClean="0">
                <a:solidFill>
                  <a:schemeClr val="bg1"/>
                </a:solidFill>
              </a:rPr>
              <a:t>»,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-8404" t="-8404" r="-8404" b="-8404"/>
          <a:stretch/>
        </p:blipFill>
        <p:spPr>
          <a:xfrm>
            <a:off x="8317214" y="1893537"/>
            <a:ext cx="3049752" cy="3070926"/>
          </a:xfrm>
          <a:prstGeom prst="roundRect">
            <a:avLst>
              <a:gd name="adj" fmla="val 4219"/>
            </a:avLst>
          </a:prstGeom>
          <a:solidFill>
            <a:schemeClr val="bg1"/>
          </a:solidFill>
        </p:spPr>
      </p:pic>
      <p:sp>
        <p:nvSpPr>
          <p:cNvPr id="28" name="Прямоугольник 27"/>
          <p:cNvSpPr/>
          <p:nvPr/>
        </p:nvSpPr>
        <p:spPr>
          <a:xfrm>
            <a:off x="722558" y="687835"/>
            <a:ext cx="3444854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Скачивайте памятку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2558" y="3444649"/>
            <a:ext cx="3725379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отсканировав QR-код</a:t>
            </a:r>
          </a:p>
        </p:txBody>
      </p:sp>
    </p:spTree>
    <p:extLst>
      <p:ext uri="{BB962C8B-B14F-4D97-AF65-F5344CB8AC3E}">
        <p14:creationId xmlns:p14="http://schemas.microsoft.com/office/powerpoint/2010/main" val="11528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6227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5" name="Слайд think-cell" r:id="rId5" imgW="631" imgH="643" progId="TCLayout.ActiveDocument.1">
                  <p:embed/>
                </p:oleObj>
              </mc:Choice>
              <mc:Fallback>
                <p:oleObj name="Слайд think-cell" r:id="rId5" imgW="631" imgH="64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2">
            <a:extLst>
              <a:ext uri="{FF2B5EF4-FFF2-40B4-BE49-F238E27FC236}">
                <a16:creationId xmlns:a16="http://schemas.microsoft.com/office/drawing/2014/main" id="{B47B719D-92D0-484E-9A50-036288FCCD05}"/>
              </a:ext>
            </a:extLst>
          </p:cNvPr>
          <p:cNvSpPr txBox="1">
            <a:spLocks/>
          </p:cNvSpPr>
          <p:nvPr/>
        </p:nvSpPr>
        <p:spPr>
          <a:xfrm>
            <a:off x="488950" y="6212466"/>
            <a:ext cx="1583767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10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Arial" panose="020B0604020202020204" pitchFamily="34" charset="0"/>
                <a:sym typeface="Cera CY" panose="00000500000000000000" pitchFamily="2" charset="-52"/>
              </a:rPr>
              <a:t>gazprombank.ru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8951" y="2788544"/>
            <a:ext cx="7335838" cy="830997"/>
          </a:xfrm>
        </p:spPr>
        <p:txBody>
          <a:bodyPr vert="horz"/>
          <a:lstStyle/>
          <a:p>
            <a:r>
              <a:rPr lang="ru-RU" sz="5400" dirty="0" smtClean="0">
                <a:latin typeface="Cera CY" panose="00000500000000000000" pitchFamily="2" charset="-52"/>
              </a:rPr>
              <a:t>Спасибо за внимание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052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8950" y="6098589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2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4987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6" name="Слайд think-cell" r:id="rId5" imgW="353" imgH="318" progId="TCLayout.ActiveDocument.1">
                  <p:embed/>
                </p:oleObj>
              </mc:Choice>
              <mc:Fallback>
                <p:oleObj name="Слайд think-cell" r:id="rId5" imgW="353" imgH="318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1608985" y="2057389"/>
            <a:ext cx="10105219" cy="1829273"/>
          </a:xfrm>
          <a:prstGeom prst="roundRect">
            <a:avLst>
              <a:gd name="adj" fmla="val 7370"/>
            </a:avLst>
          </a:prstGeom>
          <a:solidFill>
            <a:srgbClr val="FFA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  <a:sym typeface="Cera CY" panose="00000500000000000000" pitchFamily="2" charset="-52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08985" y="4036330"/>
            <a:ext cx="10105220" cy="2641043"/>
          </a:xfrm>
          <a:prstGeom prst="roundRect">
            <a:avLst>
              <a:gd name="adj" fmla="val 3543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144000" tIns="72000" rIns="144000" bIns="72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08985" y="870884"/>
            <a:ext cx="10105220" cy="1036839"/>
          </a:xfrm>
          <a:prstGeom prst="roundRect">
            <a:avLst>
              <a:gd name="adj" fmla="val 10708"/>
            </a:avLst>
          </a:prstGeom>
          <a:solidFill>
            <a:srgbClr val="4478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8985" y="4122829"/>
            <a:ext cx="101052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 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ЭМОЦИОНАЛЬНОЕ ДАВЛЕНИЕ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Применяют психологический подход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«добрый и злой полицейский»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Просят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пересказывать информацию , чтобы не дать возможности отвлечься/ прийти в себя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Навигируют на сайт ФСБ России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 для большей убедительности (телефон совпадает с тем, с которого звонок)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Присылают документы по якобы уже оформленному кредиту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на бланках </a:t>
            </a:r>
            <a:r>
              <a:rPr lang="ru-RU" sz="1400" dirty="0" smtClean="0">
                <a:solidFill>
                  <a:prstClr val="black"/>
                </a:solidFill>
                <a:latin typeface="Cera CY" panose="00000500000000000000" pitchFamily="2" charset="-52"/>
                <a:sym typeface="Cera CY" panose="00000500000000000000" pitchFamily="2" charset="-52"/>
              </a:rPr>
              <a:t>банков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или «погашенному» кредиту после перевода денежных средств мошенникам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Присылают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аудиозапись с видоизмененными голосами, где обсуждают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жертву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и его руководителя/знакомого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Производят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оплату питания, такси, необходимого оборудования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power bank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)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Удаляют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из чата документы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и аудиозаписи после ознакомления с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ними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2EBC3D-4171-0445-A7DA-C25477807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68275" y="4122829"/>
            <a:ext cx="704857" cy="67158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0392" y="174619"/>
            <a:ext cx="10515600" cy="526126"/>
          </a:xfrm>
        </p:spPr>
        <p:txBody>
          <a:bodyPr vert="horz">
            <a:normAutofit/>
          </a:bodyPr>
          <a:lstStyle/>
          <a:p>
            <a:r>
              <a:rPr lang="ru-RU" b="1" dirty="0"/>
              <a:t>Поведение мошенников в процессе </a:t>
            </a:r>
            <a:r>
              <a:rPr lang="ru-RU" b="1" dirty="0" smtClean="0"/>
              <a:t>общения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3310" y="912249"/>
            <a:ext cx="97143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УСТАНОВЛЕНИЕ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КОНТАКТА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Осуществляют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звонки жертве,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 зачастую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через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мессенджеры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, в т.ч. видеозвонки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с целью повышения уровня доверия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8985" y="2163114"/>
            <a:ext cx="101052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ЗАПРЕТ НА ОБЩЕНИЕ 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БЛИЗКИМИ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CY" panose="00000500000000000000" pitchFamily="2" charset="-52"/>
              <a:ea typeface="+mn-ea"/>
              <a:cs typeface="+mn-cs"/>
              <a:sym typeface="Cera CY" panose="00000500000000000000" pitchFamily="2" charset="-5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Дают указание, что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нельзя ни с кем общаться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, в т.ч. с близкими, в противном случае – уголовная ответственность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Требуют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удалить все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мессенджеры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с телефона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, переводят общение в Телеграм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Х/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иной малоизвестный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мессенджер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для «конфиденциального» общения с ними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Требуют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установить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приложение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CY" panose="00000500000000000000" pitchFamily="2" charset="-52"/>
                <a:ea typeface="+mn-ea"/>
                <a:cs typeface="+mn-cs"/>
                <a:sym typeface="Cera CY" panose="00000500000000000000" pitchFamily="2" charset="-52"/>
              </a:rPr>
              <a:t>для контроля за действиями в телефоне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1C6503-5A0F-3A48-9F27-2226DBCCF4B7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2355D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8275" y="806517"/>
            <a:ext cx="818257" cy="7796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295D7C-CB0F-A84F-91A4-693D99AB06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8275" y="2022344"/>
            <a:ext cx="817472" cy="7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1774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0" name="Слайд think-cell" r:id="rId4" imgW="631" imgH="643" progId="TCLayout.ActiveDocument.1">
                  <p:embed/>
                </p:oleObj>
              </mc:Choice>
              <mc:Fallback>
                <p:oleObj name="Слайд think-cell" r:id="rId4" imgW="631" imgH="643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2"/>
          <p:cNvSpPr txBox="1">
            <a:spLocks/>
          </p:cNvSpPr>
          <p:nvPr/>
        </p:nvSpPr>
        <p:spPr>
          <a:xfrm>
            <a:off x="839788" y="2622550"/>
            <a:ext cx="10023284" cy="1206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3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era CY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Приложение</a:t>
            </a:r>
          </a:p>
          <a:p>
            <a:pPr>
              <a:spcAft>
                <a:spcPts val="1200"/>
              </a:spcAft>
            </a:pP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950" y="1957548"/>
            <a:ext cx="8631299" cy="2492990"/>
          </a:xfrm>
        </p:spPr>
        <p:txBody>
          <a:bodyPr vert="horz"/>
          <a:lstStyle/>
          <a:p>
            <a:r>
              <a:rPr lang="ru-RU" b="1" dirty="0"/>
              <a:t>Схемы и легенды применяемые мошенниками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90524"/>
            <a:ext cx="338455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8950" y="6098589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7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291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7" name="Слайд think-cell" r:id="rId4" imgW="471" imgH="423" progId="TCLayout.ActiveDocument.1">
                  <p:embed/>
                </p:oleObj>
              </mc:Choice>
              <mc:Fallback>
                <p:oleObj name="Слайд think-cell" r:id="rId4" imgW="471" imgH="4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6"/>
          <p:cNvSpPr>
            <a:spLocks noGrp="1"/>
          </p:cNvSpPr>
          <p:nvPr>
            <p:ph type="sldNum" sz="quarter" idx="15"/>
          </p:nvPr>
        </p:nvSpPr>
        <p:spPr>
          <a:xfrm>
            <a:off x="11195124" y="6474539"/>
            <a:ext cx="517451" cy="12311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Cera CY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67C83-AAC6-4404-987F-1A3C8ED130AE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664797"/>
          </a:xfrm>
        </p:spPr>
        <p:txBody>
          <a:bodyPr vert="horz"/>
          <a:lstStyle/>
          <a:p>
            <a:r>
              <a:rPr lang="ru-RU" sz="2400" dirty="0" smtClean="0"/>
              <a:t>Чтобы получить доступ к</a:t>
            </a:r>
            <a:r>
              <a:rPr lang="en-US" sz="2400" dirty="0"/>
              <a:t> </a:t>
            </a:r>
            <a:r>
              <a:rPr lang="ru-RU" sz="2400" dirty="0"/>
              <a:t>Вашему личному кабинету в</a:t>
            </a:r>
            <a:r>
              <a:rPr lang="en-US" sz="2400" dirty="0"/>
              <a:t> </a:t>
            </a:r>
            <a:r>
              <a:rPr lang="ru-RU" sz="2400" dirty="0" smtClean="0">
                <a:solidFill>
                  <a:srgbClr val="0163AD"/>
                </a:solidFill>
              </a:rPr>
              <a:t>Гос</a:t>
            </a:r>
            <a:r>
              <a:rPr lang="ru-RU" sz="2400" dirty="0" smtClean="0">
                <a:solidFill>
                  <a:srgbClr val="E72E50"/>
                </a:solidFill>
              </a:rPr>
              <a:t>услугах</a:t>
            </a:r>
            <a:r>
              <a:rPr lang="ru-RU" sz="2400" dirty="0" smtClean="0"/>
              <a:t> мошенники используют различные схемы:</a:t>
            </a:r>
            <a:endParaRPr lang="ru-RU" sz="24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3535" y="1169423"/>
            <a:ext cx="5364000" cy="720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marL="0" marR="0" lvl="0" indent="0" algn="l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Сотрудник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Социального фонда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сообщает,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что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трудовой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стаж учтен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неверно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94496" y="2967465"/>
            <a:ext cx="5796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lvl="0" defTabSz="829316">
              <a:spcAft>
                <a:spcPts val="6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Чтобы забрать письма нужно записаться онлайн на приём в учреждения и подтвердить запись с помощью кода из СМС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5A5E899-5F62-46EF-B903-6A60B628221B}"/>
              </a:ext>
            </a:extLst>
          </p:cNvPr>
          <p:cNvCxnSpPr>
            <a:cxnSpLocks/>
            <a:stCxn id="34" idx="3"/>
            <a:endCxn id="38" idx="1"/>
          </p:cNvCxnSpPr>
          <p:nvPr/>
        </p:nvCxnSpPr>
        <p:spPr>
          <a:xfrm>
            <a:off x="5757535" y="1529423"/>
            <a:ext cx="436961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  <a:tailEnd type="arrow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393536" y="2967465"/>
            <a:ext cx="5364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lvl="0" defTabSz="829316">
              <a:spcAft>
                <a:spcPts val="600"/>
              </a:spcAft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Сотрудник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Почты России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или иной службы доставки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сообщает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неполученных важных письмах, которые якобы были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утеряны с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 адресом и именем отправителя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194496" y="1169423"/>
            <a:ext cx="5796000" cy="720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marL="0" marR="0" lvl="0" indent="0" algn="l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Мошенник приглашает якобы на консультацию в МФЦ или отделение Социального фонда России для решения вопроса. Для подтверждения записи просит назвать код из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СМС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3535" y="4028486"/>
            <a:ext cx="5364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Представляются сотрудниками компании «Мосэнергосбыт», 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предлагают назначить время для поверки и замены электросчетчиков или осуществить возврат денег после перерасчёта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платежей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194496" y="4028486"/>
            <a:ext cx="5796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Мошенники общаются деликатно, в ходе диалога демонстрируют свои знания в электрике, чтобы любым способом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выманить 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код из СМС для 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получения доступа к аккаунту Госуслуг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93535" y="5089507"/>
            <a:ext cx="5364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Лже-оператор сотовой связи 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сообщает, что срок действия вашей сим-карты истекает, необходимо его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продлить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194496" y="5089507"/>
            <a:ext cx="5796000" cy="972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Мошенник присылает человеку СМС с</a:t>
            </a:r>
            <a:r>
              <a:rPr lang="en-US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кодом, который просит сообщить для</a:t>
            </a:r>
            <a:r>
              <a:rPr lang="en-US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продления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договора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  <a:sym typeface="Cera CY" panose="00000500000000000000" pitchFamily="2" charset="-52"/>
            </a:endParaRP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C5A5E899-5F62-46EF-B903-6A60B628221B}"/>
              </a:ext>
            </a:extLst>
          </p:cNvPr>
          <p:cNvCxnSpPr>
            <a:cxnSpLocks/>
            <a:stCxn id="53" idx="3"/>
            <a:endCxn id="56" idx="1"/>
          </p:cNvCxnSpPr>
          <p:nvPr/>
        </p:nvCxnSpPr>
        <p:spPr>
          <a:xfrm>
            <a:off x="5757535" y="5575507"/>
            <a:ext cx="436961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  <a:tailEnd type="arrow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-2399" y="6101963"/>
            <a:ext cx="12194399" cy="646331"/>
          </a:xfrm>
          <a:prstGeom prst="rect">
            <a:avLst/>
          </a:prstGeom>
          <a:gradFill>
            <a:gsLst>
              <a:gs pos="72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Главная цель мошенников: получение доступа к аккаунту Госуслуг!</a:t>
            </a:r>
          </a:p>
          <a:p>
            <a:r>
              <a:rPr lang="ru-RU" b="1" dirty="0"/>
              <a:t>Никому не сообщайте код из смс от Госуслуг, его спрашивают ТОЛЬКО мошенники!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3536" y="1978444"/>
            <a:ext cx="5364000" cy="900000"/>
          </a:xfrm>
          <a:prstGeom prst="roundRect">
            <a:avLst>
              <a:gd name="adj" fmla="val 8548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</a:pPr>
            <a:r>
              <a:rPr lang="ru-RU" sz="1400" dirty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Сотрудник </a:t>
            </a:r>
            <a:r>
              <a:rPr lang="ru-RU" sz="1400" b="1" dirty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поликлиники</a:t>
            </a:r>
            <a:r>
              <a:rPr lang="ru-RU" sz="1400" dirty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предлагает записаться </a:t>
            </a:r>
            <a:r>
              <a:rPr lang="ru-RU" sz="1400" dirty="0" smtClean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 врачу/на</a:t>
            </a:r>
            <a:r>
              <a:rPr lang="en-US" sz="1400" dirty="0" smtClean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флюорографию/на диспансеризацию</a:t>
            </a:r>
            <a:endParaRPr lang="ru-RU" sz="1400" dirty="0">
              <a:solidFill>
                <a:schemeClr val="tx1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C5A5E899-5F62-46EF-B903-6A60B628221B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5757536" y="2428444"/>
            <a:ext cx="436960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  <a:tailEnd type="arrow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194496" y="1978444"/>
            <a:ext cx="5796000" cy="900000"/>
          </a:xfrm>
          <a:prstGeom prst="roundRect">
            <a:avLst>
              <a:gd name="adj" fmla="val 8858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Мошенник предлагает выбрать ближайшую поликлинику из числа реальных медицинских учреждений, выбрать дату и время приема, а для подтверждения записи просто назвать код из </a:t>
            </a:r>
            <a:r>
              <a:rPr lang="ru-RU" sz="1400" dirty="0" smtClean="0">
                <a:solidFill>
                  <a:srgbClr val="000000"/>
                </a:solidFill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СМС</a:t>
            </a:r>
            <a:endParaRPr lang="ru-RU" sz="1400" dirty="0">
              <a:solidFill>
                <a:srgbClr val="000000"/>
              </a:solidFill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5A5E899-5F62-46EF-B903-6A60B628221B}"/>
              </a:ext>
            </a:extLst>
          </p:cNvPr>
          <p:cNvCxnSpPr>
            <a:cxnSpLocks/>
            <a:stCxn id="41" idx="3"/>
            <a:endCxn id="47" idx="1"/>
          </p:cNvCxnSpPr>
          <p:nvPr/>
        </p:nvCxnSpPr>
        <p:spPr>
          <a:xfrm>
            <a:off x="5757535" y="4514486"/>
            <a:ext cx="436961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  <a:tailEnd type="arrow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5A5E899-5F62-46EF-B903-6A60B628221B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>
            <a:off x="5757536" y="3453465"/>
            <a:ext cx="436960" cy="0"/>
          </a:xfrm>
          <a:prstGeom prst="straightConnector1">
            <a:avLst/>
          </a:prstGeom>
          <a:ln w="12700" cap="rnd">
            <a:solidFill>
              <a:schemeClr val="bg1">
                <a:lumMod val="75000"/>
              </a:schemeClr>
            </a:solidFill>
            <a:round/>
            <a:tailEnd type="arrow" w="med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5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F18DC-394F-40A2-AC3E-D94B0DD7AF1A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Легенда «звонок от имени руководителя»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66800" y="1069911"/>
            <a:ext cx="4813300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/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иное лицо, в подлинности которого нет сомнений предупреждает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о звонке из правоохранительных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органов и просит ответить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на этот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звонок, а также оказывать всяческое содействие представителю ведомства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  <a:sym typeface="Cera CY" panose="00000500000000000000" pitchFamily="2" charset="-52"/>
              </a:rPr>
              <a:t>Звонок поступает с фотоизображением и ФИО руководителя организации, в том числе мошенники могут использоваться возможности нейросети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  <a:sym typeface="Cera CY" panose="00000500000000000000" pitchFamily="2" charset="-52"/>
              </a:rPr>
              <a:t>по искажению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  <a:sym typeface="Cera CY" panose="00000500000000000000" pitchFamily="2" charset="-52"/>
              </a:rPr>
              <a:t>голоса, после чего он становится схожим с голосом руководителя, от имени которого осуществляется звонок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  <a:sym typeface="Cera CY" panose="00000500000000000000" pitchFamily="2" charset="-52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Calibri" panose="020F0502020204030204" pitchFamily="34" charset="0"/>
              <a:cs typeface="Times New Roman" panose="02020603050405020304" pitchFamily="18" charset="0"/>
              <a:sym typeface="Cera CY" panose="00000500000000000000" pitchFamily="2" charset="-52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311900" y="4152561"/>
            <a:ext cx="5400675" cy="1858190"/>
          </a:xfrm>
          <a:prstGeom prst="roundRect">
            <a:avLst>
              <a:gd name="adj" fmla="val 628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</a:pPr>
            <a:r>
              <a:rPr lang="ru-RU" sz="1400" b="1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Как необходимо действовать </a:t>
            </a:r>
            <a:br>
              <a:rPr lang="ru-RU" sz="1400" b="1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на самом деле</a:t>
            </a:r>
          </a:p>
          <a:p>
            <a:pPr defTabSz="829316">
              <a:spcAft>
                <a:spcPts val="600"/>
              </a:spcAft>
            </a:pPr>
            <a:r>
              <a:rPr lang="ru-RU" sz="1400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  <a:sym typeface="Cera CY" panose="00000500000000000000" pitchFamily="2" charset="-52"/>
              </a:rPr>
              <a:t>Необходимо сразу проверить номер, с которого поступает звонок, критически отнестись к поступающей информации и незамедлительно прекратить разговор, при возможности установить личный контакт с руководителем.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38100" y="45279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9424" y="4152564"/>
            <a:ext cx="5400675" cy="1858188"/>
          </a:xfrm>
          <a:prstGeom prst="roundRect">
            <a:avLst>
              <a:gd name="adj" fmla="val 6282"/>
            </a:avLst>
          </a:prstGeom>
          <a:noFill/>
          <a:ln w="254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>
            <a:noAutofit/>
          </a:bodyPr>
          <a:lstStyle/>
          <a:p>
            <a:pPr defTabSz="829316">
              <a:spcAft>
                <a:spcPts val="600"/>
              </a:spcAft>
            </a:pPr>
            <a:r>
              <a:rPr lang="ru-RU" sz="1400" b="1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Желаемая реакция </a:t>
            </a:r>
          </a:p>
          <a:p>
            <a:pPr defTabSz="829316">
              <a:spcAft>
                <a:spcPts val="600"/>
              </a:spcAft>
            </a:pPr>
            <a:r>
              <a:rPr lang="ru-RU" sz="1400" dirty="0">
                <a:solidFill>
                  <a:srgbClr val="000000"/>
                </a:solidFill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Идеальная жертва в такой ситуации бы испугалась. Все внимание сфокусировано не на фейковом аккаунте или желании разобраться в ситуации, а на страхе вызвать гнев руководителя и нежелании быть несправедливо уволенным.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6310948" y="1069976"/>
            <a:ext cx="5401627" cy="2787670"/>
          </a:xfrm>
          <a:prstGeom prst="roundRect">
            <a:avLst>
              <a:gd name="adj" fmla="val 4615"/>
            </a:avLst>
          </a:prstGeom>
        </p:spPr>
      </p:pic>
      <p:sp>
        <p:nvSpPr>
          <p:cNvPr id="21" name="Прямоугольник: скругленные углы 88">
            <a:extLst>
              <a:ext uri="{FF2B5EF4-FFF2-40B4-BE49-F238E27FC236}">
                <a16:creationId xmlns:a16="http://schemas.microsoft.com/office/drawing/2014/main" id="{45173E7D-C475-48D3-BB8C-ECFEBD4C2DFA}"/>
              </a:ext>
            </a:extLst>
          </p:cNvPr>
          <p:cNvSpPr/>
          <p:nvPr/>
        </p:nvSpPr>
        <p:spPr>
          <a:xfrm>
            <a:off x="486031" y="1054101"/>
            <a:ext cx="395287" cy="3952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2" name="Прямоугольник: скругленные углы 88">
            <a:extLst>
              <a:ext uri="{FF2B5EF4-FFF2-40B4-BE49-F238E27FC236}">
                <a16:creationId xmlns:a16="http://schemas.microsoft.com/office/drawing/2014/main" id="{F99D81CE-382E-494E-882D-E82982360D9D}"/>
              </a:ext>
            </a:extLst>
          </p:cNvPr>
          <p:cNvSpPr/>
          <p:nvPr/>
        </p:nvSpPr>
        <p:spPr>
          <a:xfrm>
            <a:off x="486031" y="2383637"/>
            <a:ext cx="395287" cy="3952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4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79424" y="3553656"/>
            <a:ext cx="5400675" cy="2393119"/>
          </a:xfrm>
          <a:prstGeom prst="roundRect">
            <a:avLst>
              <a:gd name="adj" fmla="val 55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CY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269875"/>
            <a:ext cx="9288463" cy="886397"/>
          </a:xfrm>
        </p:spPr>
        <p:txBody>
          <a:bodyPr vert="horz">
            <a:spAutoFit/>
          </a:bodyPr>
          <a:lstStyle/>
          <a:p>
            <a:r>
              <a:rPr lang="ru-RU" dirty="0" smtClean="0"/>
              <a:t>Примеры</a:t>
            </a:r>
            <a:r>
              <a:rPr lang="ru-RU" dirty="0"/>
              <a:t> </a:t>
            </a:r>
            <a:r>
              <a:rPr lang="ru-RU" dirty="0" smtClean="0"/>
              <a:t>использования нейросетей мошенниками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9424" y="1390654"/>
            <a:ext cx="5400675" cy="190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Подделка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голоса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Будьте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внимательны с предложением о платной озвучке рекламы и фильмов, которую распространяют злоумышленники в сети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Собранные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экземпляры голосов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злоумышленники используют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для обучения нейросетей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и генерируют на их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основе аудиосообщения,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с помощью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которых потом вымогают деньги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у друзей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и родственников жертвы.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FDA98BC-BEB5-D941-8314-A8123E8B7C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30814" y="3940492"/>
            <a:ext cx="2497894" cy="161944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311899" y="1390654"/>
            <a:ext cx="5400675" cy="2185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Deepfake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 – подделка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</a:rPr>
              <a:t>видео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ra CY"/>
              <a:ea typeface="Calibri" panose="020F0502020204030204" pitchFamily="34" charset="0"/>
              <a:cs typeface="+mn-cs"/>
              <a:sym typeface="Cera CY" panose="00000500000000000000" pitchFamily="2" charset="-52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78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Нечёткое изображение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лица на видео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78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Отсутствие мимики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при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разговоре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(инструменты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создания дипфейков зачастую некорректно отображают мимику говорящего человека)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78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Неестественная мимика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лица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(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моргание глаз,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движение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бровей и губ)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78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Границы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 наложенного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изображения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(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различие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в тенях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+mn-cs"/>
                <a:sym typeface="Cera CY" panose="00000500000000000000" pitchFamily="2" charset="-52"/>
              </a:rPr>
              <a:t>, освещённости и оттенке кожи)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311900" y="3553656"/>
            <a:ext cx="5400674" cy="2393119"/>
            <a:chOff x="6311900" y="3899614"/>
            <a:chExt cx="4940117" cy="218903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1" b="4855"/>
            <a:stretch/>
          </p:blipFill>
          <p:spPr>
            <a:xfrm>
              <a:off x="6311900" y="3899614"/>
              <a:ext cx="4940117" cy="2189039"/>
            </a:xfrm>
            <a:prstGeom prst="roundRect">
              <a:avLst>
                <a:gd name="adj" fmla="val 4976"/>
              </a:avLst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68793" y="3948405"/>
              <a:ext cx="1063363" cy="30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Оригинал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06801" y="4458838"/>
              <a:ext cx="1868058" cy="281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marR="0" lvl="0" indent="-14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Различие в тенях, освещенности и оттенке кожи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8944" y="4446176"/>
              <a:ext cx="2279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1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55632" y="4924808"/>
              <a:ext cx="4328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1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36558" y="5117689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2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84196" y="5267708"/>
              <a:ext cx="64120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3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06801" y="5010849"/>
              <a:ext cx="1868058" cy="281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marR="0" lvl="0" indent="-14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+mj-lt"/>
                <a:buAutoNum type="arabicPeriod" startAt="2"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Отсутствие четкости некоторых участков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06801" y="5566067"/>
              <a:ext cx="1287209" cy="281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marR="0" lvl="0" indent="-14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+mj-lt"/>
                <a:buAutoNum type="arabicPeriod" startAt="3"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Асинхронность мимики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06801" y="3948405"/>
              <a:ext cx="961308" cy="309683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ra CY"/>
                  <a:ea typeface="+mn-ea"/>
                  <a:cs typeface="+mn-cs"/>
                </a:rPr>
                <a:t>DeepFake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1" y="5889490"/>
            <a:ext cx="12192001" cy="971083"/>
          </a:xfrm>
          <a:prstGeom prst="rect">
            <a:avLst/>
          </a:prstGeom>
          <a:gradFill>
            <a:gsLst>
              <a:gs pos="81000">
                <a:srgbClr val="FFA066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600" b="1" dirty="0"/>
              <a:t>Как </a:t>
            </a:r>
            <a:r>
              <a:rPr lang="ru-RU" sz="1600" b="1" dirty="0" smtClean="0"/>
              <a:t>защититься:</a:t>
            </a:r>
            <a:endParaRPr lang="ru-RU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договоритесь внутри семьи о «кодовом слове»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1" dirty="0"/>
              <a:t>в любой подозрительной ситуации спросите собеседника о тех вещах/ситуациях из жизни, детали которых знаете только вы с ним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121900" y="269875"/>
            <a:ext cx="1740188" cy="44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0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910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Слайд think-cell" r:id="rId5" imgW="282" imgH="254" progId="TCLayout.ActiveDocument.1">
                  <p:embed/>
                </p:oleObj>
              </mc:Choice>
              <mc:Fallback>
                <p:oleObj name="Слайд think-cell" r:id="rId5" imgW="282" imgH="254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269875"/>
            <a:ext cx="10527393" cy="387798"/>
          </a:xfrm>
        </p:spPr>
        <p:txBody>
          <a:bodyPr vert="horz"/>
          <a:lstStyle/>
          <a:p>
            <a:r>
              <a:rPr lang="ru-RU" sz="2800" dirty="0" smtClean="0">
                <a:solidFill>
                  <a:schemeClr val="tx1"/>
                </a:solidFill>
                <a:latin typeface="Cera CY" panose="00000500000000000000" pitchFamily="2" charset="-52"/>
                <a:sym typeface="Cera CY" panose="00000500000000000000" pitchFamily="2" charset="-52"/>
              </a:rPr>
              <a:t>Схема мошенничества </a:t>
            </a:r>
            <a:r>
              <a:rPr lang="ru-RU" sz="2800" dirty="0">
                <a:solidFill>
                  <a:schemeClr val="tx1"/>
                </a:solidFill>
                <a:latin typeface="Cera CY" panose="00000500000000000000" pitchFamily="2" charset="-52"/>
                <a:sym typeface="Cera CY" panose="00000500000000000000" pitchFamily="2" charset="-52"/>
              </a:rPr>
              <a:t>под видом инвестиций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4143" y="1806473"/>
            <a:ext cx="19440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Отправляют вас на мошеннический сайт, похожий на сайт известной компании (например группы Газпром и т. д.)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8950" y="1806473"/>
            <a:ext cx="194400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Во время звонка или в электронном письме обещают высокую доходность, если положите деньги на счёт на сайте, на который вам дадут ссылку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99336" y="1806473"/>
            <a:ext cx="19440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Ждут, когда вы внесёте денежные средства в личном кабинете. Личный кабинет – фейк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4529" y="1806473"/>
            <a:ext cx="19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Переводят ваши денежные средства на свои счета (часто в криптовалюте)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09721" y="1806473"/>
            <a:ext cx="2202854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Calibri" panose="020F0502020204030204" pitchFamily="34" charset="0"/>
                <a:cs typeface="Times New Roman" panose="02020603050405020304" pitchFamily="18" charset="0"/>
              </a:rPr>
              <a:t>На сайте в вашем личном кабинете инвестиции растут. Но как только вы собираетесь забрать деньги – злоумышленник перестаёт выходить на связь, сайт исчезает</a:t>
            </a:r>
          </a:p>
        </p:txBody>
      </p:sp>
      <p:sp>
        <p:nvSpPr>
          <p:cNvPr id="4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203323" y="6311047"/>
            <a:ext cx="514489" cy="28660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F18DC-394F-40A2-AC3E-D94B0DD7AF1A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srgbClr val="D1E5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D1E5FF"/>
              </a:solidFill>
              <a:effectLst/>
              <a:uLnTx/>
              <a:uFillTx/>
              <a:latin typeface="Cera CY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430C8AE5-1C8C-4523-8FE8-A34E036DEDD3}"/>
              </a:ext>
            </a:extLst>
          </p:cNvPr>
          <p:cNvCxnSpPr>
            <a:cxnSpLocks/>
          </p:cNvCxnSpPr>
          <p:nvPr/>
        </p:nvCxnSpPr>
        <p:spPr>
          <a:xfrm>
            <a:off x="1022546" y="1480754"/>
            <a:ext cx="1584000" cy="0"/>
          </a:xfrm>
          <a:prstGeom prst="straightConnector1">
            <a:avLst/>
          </a:prstGeom>
          <a:ln w="12700" cap="rnd">
            <a:solidFill>
              <a:schemeClr val="bg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430C8AE5-1C8C-4523-8FE8-A34E036DEDD3}"/>
              </a:ext>
            </a:extLst>
          </p:cNvPr>
          <p:cNvCxnSpPr>
            <a:cxnSpLocks/>
          </p:cNvCxnSpPr>
          <p:nvPr/>
        </p:nvCxnSpPr>
        <p:spPr>
          <a:xfrm>
            <a:off x="3277738" y="1480754"/>
            <a:ext cx="1584000" cy="0"/>
          </a:xfrm>
          <a:prstGeom prst="straightConnector1">
            <a:avLst/>
          </a:prstGeom>
          <a:ln w="12700" cap="rnd">
            <a:solidFill>
              <a:schemeClr val="bg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30C8AE5-1C8C-4523-8FE8-A34E036DEDD3}"/>
              </a:ext>
            </a:extLst>
          </p:cNvPr>
          <p:cNvCxnSpPr>
            <a:cxnSpLocks/>
          </p:cNvCxnSpPr>
          <p:nvPr/>
        </p:nvCxnSpPr>
        <p:spPr>
          <a:xfrm>
            <a:off x="5840479" y="1480754"/>
            <a:ext cx="1584000" cy="0"/>
          </a:xfrm>
          <a:prstGeom prst="straightConnector1">
            <a:avLst/>
          </a:prstGeom>
          <a:ln w="12700" cap="rnd">
            <a:solidFill>
              <a:schemeClr val="bg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430C8AE5-1C8C-4523-8FE8-A34E036DEDD3}"/>
              </a:ext>
            </a:extLst>
          </p:cNvPr>
          <p:cNvCxnSpPr>
            <a:cxnSpLocks/>
          </p:cNvCxnSpPr>
          <p:nvPr/>
        </p:nvCxnSpPr>
        <p:spPr>
          <a:xfrm>
            <a:off x="7788122" y="1480754"/>
            <a:ext cx="1584000" cy="0"/>
          </a:xfrm>
          <a:prstGeom prst="straightConnector1">
            <a:avLst/>
          </a:prstGeom>
          <a:ln w="12700" cap="rnd">
            <a:solidFill>
              <a:schemeClr val="bg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172A0FF-797D-403A-9539-BA67795CA8DB}"/>
              </a:ext>
            </a:extLst>
          </p:cNvPr>
          <p:cNvCxnSpPr>
            <a:cxnSpLocks/>
          </p:cNvCxnSpPr>
          <p:nvPr/>
        </p:nvCxnSpPr>
        <p:spPr>
          <a:xfrm flipV="1">
            <a:off x="1150853" y="1331791"/>
            <a:ext cx="1455693" cy="224"/>
          </a:xfrm>
          <a:prstGeom prst="straightConnector1">
            <a:avLst/>
          </a:prstGeom>
          <a:ln w="12700" cap="rnd">
            <a:solidFill>
              <a:schemeClr val="accent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88">
            <a:extLst>
              <a:ext uri="{FF2B5EF4-FFF2-40B4-BE49-F238E27FC236}">
                <a16:creationId xmlns:a16="http://schemas.microsoft.com/office/drawing/2014/main" id="{2539A766-D979-4A2F-A0DA-AEF63E113461}"/>
              </a:ext>
            </a:extLst>
          </p:cNvPr>
          <p:cNvSpPr/>
          <p:nvPr/>
        </p:nvSpPr>
        <p:spPr>
          <a:xfrm>
            <a:off x="502690" y="1149615"/>
            <a:ext cx="395287" cy="3952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1" name="Прямоугольник: скругленные углы 88">
            <a:extLst>
              <a:ext uri="{FF2B5EF4-FFF2-40B4-BE49-F238E27FC236}">
                <a16:creationId xmlns:a16="http://schemas.microsoft.com/office/drawing/2014/main" id="{F4128701-2F21-4071-B6E3-061BA1C9A3AA}"/>
              </a:ext>
            </a:extLst>
          </p:cNvPr>
          <p:cNvSpPr/>
          <p:nvPr/>
        </p:nvSpPr>
        <p:spPr>
          <a:xfrm>
            <a:off x="2700629" y="1149616"/>
            <a:ext cx="395287" cy="395287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2" name="Прямоугольник: скругленные углы 88">
            <a:extLst>
              <a:ext uri="{FF2B5EF4-FFF2-40B4-BE49-F238E27FC236}">
                <a16:creationId xmlns:a16="http://schemas.microsoft.com/office/drawing/2014/main" id="{2E6A4842-3AA4-4F08-ADA1-1BDEF9A17964}"/>
              </a:ext>
            </a:extLst>
          </p:cNvPr>
          <p:cNvSpPr/>
          <p:nvPr/>
        </p:nvSpPr>
        <p:spPr>
          <a:xfrm>
            <a:off x="4935537" y="1149616"/>
            <a:ext cx="395287" cy="3952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Прямоугольник: скругленные углы 88">
            <a:extLst>
              <a:ext uri="{FF2B5EF4-FFF2-40B4-BE49-F238E27FC236}">
                <a16:creationId xmlns:a16="http://schemas.microsoft.com/office/drawing/2014/main" id="{FDFC733C-5B74-465E-B004-FADE279BCF1F}"/>
              </a:ext>
            </a:extLst>
          </p:cNvPr>
          <p:cNvSpPr/>
          <p:nvPr/>
        </p:nvSpPr>
        <p:spPr>
          <a:xfrm>
            <a:off x="7211013" y="1149726"/>
            <a:ext cx="395287" cy="395287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54D6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4" name="Прямоугольник: скругленные углы 88">
            <a:extLst>
              <a:ext uri="{FF2B5EF4-FFF2-40B4-BE49-F238E27FC236}">
                <a16:creationId xmlns:a16="http://schemas.microsoft.com/office/drawing/2014/main" id="{2E6A4842-3AA4-4F08-ADA1-1BDEF9A17964}"/>
              </a:ext>
            </a:extLst>
          </p:cNvPr>
          <p:cNvSpPr/>
          <p:nvPr/>
        </p:nvSpPr>
        <p:spPr>
          <a:xfrm>
            <a:off x="9509721" y="1128788"/>
            <a:ext cx="395287" cy="39528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829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A172A0FF-797D-403A-9539-BA67795CA8DB}"/>
              </a:ext>
            </a:extLst>
          </p:cNvPr>
          <p:cNvCxnSpPr>
            <a:cxnSpLocks/>
          </p:cNvCxnSpPr>
          <p:nvPr/>
        </p:nvCxnSpPr>
        <p:spPr>
          <a:xfrm flipV="1">
            <a:off x="3263682" y="1326431"/>
            <a:ext cx="1455693" cy="224"/>
          </a:xfrm>
          <a:prstGeom prst="straightConnector1">
            <a:avLst/>
          </a:prstGeom>
          <a:ln w="12700" cap="rnd">
            <a:solidFill>
              <a:schemeClr val="accent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172A0FF-797D-403A-9539-BA67795CA8DB}"/>
              </a:ext>
            </a:extLst>
          </p:cNvPr>
          <p:cNvCxnSpPr>
            <a:cxnSpLocks/>
          </p:cNvCxnSpPr>
          <p:nvPr/>
        </p:nvCxnSpPr>
        <p:spPr>
          <a:xfrm flipV="1">
            <a:off x="5473385" y="1347258"/>
            <a:ext cx="1455693" cy="224"/>
          </a:xfrm>
          <a:prstGeom prst="straightConnector1">
            <a:avLst/>
          </a:prstGeom>
          <a:ln w="12700" cap="rnd">
            <a:solidFill>
              <a:schemeClr val="accent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A172A0FF-797D-403A-9539-BA67795CA8DB}"/>
              </a:ext>
            </a:extLst>
          </p:cNvPr>
          <p:cNvCxnSpPr>
            <a:cxnSpLocks/>
          </p:cNvCxnSpPr>
          <p:nvPr/>
        </p:nvCxnSpPr>
        <p:spPr>
          <a:xfrm flipV="1">
            <a:off x="7792778" y="1340971"/>
            <a:ext cx="1455693" cy="224"/>
          </a:xfrm>
          <a:prstGeom prst="straightConnector1">
            <a:avLst/>
          </a:prstGeom>
          <a:ln w="12700" cap="rnd">
            <a:solidFill>
              <a:schemeClr val="accent1"/>
            </a:solidFill>
            <a:round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439804" y="3990859"/>
            <a:ext cx="5400675" cy="2220239"/>
          </a:xfrm>
          <a:prstGeom prst="roundRect">
            <a:avLst>
              <a:gd name="adj" fmla="val 6068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Посты в соцсетях и рекламные баннеры в интернете часто обещают быстрый и очень высокий доход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Цель злоумышленника – завлечь людей на мошеннические сайты, где якобы можно инвестировать в ценные бумаги и получить больше прибыли, чем на других площадках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437232" y="3990859"/>
            <a:ext cx="5275343" cy="2220239"/>
          </a:xfrm>
          <a:prstGeom prst="roundRect">
            <a:avLst>
              <a:gd name="adj" fmla="val 606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44000" tIns="144000" rIns="144000" bIns="144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После регистрации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Мошенники </a:t>
            </a:r>
            <a:r>
              <a:rPr kumimoji="0" lang="ru-RU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прикрепляют к обманутому пользователю так называемого «финансового эксперта», который якобы должен советовать активы к покупке и помогать инвестировать.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CY"/>
                <a:ea typeface="+mn-ea"/>
                <a:cs typeface="+mn-cs"/>
              </a:rPr>
              <a:t>На самом деле его задача – убедить человека вложить как можно больше денег</a:t>
            </a:r>
          </a:p>
        </p:txBody>
      </p:sp>
    </p:spTree>
    <p:extLst>
      <p:ext uri="{BB962C8B-B14F-4D97-AF65-F5344CB8AC3E}">
        <p14:creationId xmlns:p14="http://schemas.microsoft.com/office/powerpoint/2010/main" val="33274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Слайды 3.1">
  <a:themeElements>
    <a:clrScheme name="Другая 157">
      <a:dk1>
        <a:srgbClr val="000000"/>
      </a:dk1>
      <a:lt1>
        <a:srgbClr val="FFFFFF"/>
      </a:lt1>
      <a:dk2>
        <a:srgbClr val="696E82"/>
      </a:dk2>
      <a:lt2>
        <a:srgbClr val="EDEEF2"/>
      </a:lt2>
      <a:accent1>
        <a:srgbClr val="2354D6"/>
      </a:accent1>
      <a:accent2>
        <a:srgbClr val="4478FF"/>
      </a:accent2>
      <a:accent3>
        <a:srgbClr val="D1E5FF"/>
      </a:accent3>
      <a:accent4>
        <a:srgbClr val="F4F6FA"/>
      </a:accent4>
      <a:accent5>
        <a:srgbClr val="FFA066"/>
      </a:accent5>
      <a:accent6>
        <a:srgbClr val="FF7900"/>
      </a:accent6>
      <a:hlink>
        <a:srgbClr val="4478FF"/>
      </a:hlink>
      <a:folHlink>
        <a:srgbClr val="FFA066"/>
      </a:folHlink>
    </a:clrScheme>
    <a:fontScheme name="Другая 1">
      <a:majorFont>
        <a:latin typeface="Cera CY"/>
        <a:ea typeface=""/>
        <a:cs typeface=""/>
      </a:majorFont>
      <a:minorFont>
        <a:latin typeface="Cera C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лайды 3.1 синие">
  <a:themeElements>
    <a:clrScheme name="ГПБ">
      <a:dk1>
        <a:srgbClr val="000000"/>
      </a:dk1>
      <a:lt1>
        <a:srgbClr val="FFFFFF"/>
      </a:lt1>
      <a:dk2>
        <a:srgbClr val="696E82"/>
      </a:dk2>
      <a:lt2>
        <a:srgbClr val="EDEEF2"/>
      </a:lt2>
      <a:accent1>
        <a:srgbClr val="2354D6"/>
      </a:accent1>
      <a:accent2>
        <a:srgbClr val="4478FF"/>
      </a:accent2>
      <a:accent3>
        <a:srgbClr val="D1E5FF"/>
      </a:accent3>
      <a:accent4>
        <a:srgbClr val="F4F6FA"/>
      </a:accent4>
      <a:accent5>
        <a:srgbClr val="FFA066"/>
      </a:accent5>
      <a:accent6>
        <a:srgbClr val="FF7900"/>
      </a:accent6>
      <a:hlink>
        <a:srgbClr val="4478FF"/>
      </a:hlink>
      <a:folHlink>
        <a:srgbClr val="FFA066"/>
      </a:folHlink>
    </a:clrScheme>
    <a:fontScheme name="Другая 1">
      <a:majorFont>
        <a:latin typeface="Cera CY"/>
        <a:ea typeface=""/>
        <a:cs typeface=""/>
      </a:majorFont>
      <a:minorFont>
        <a:latin typeface="Cera C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ГПБ + сизый">
      <a:dk1>
        <a:srgbClr val="000000"/>
      </a:dk1>
      <a:lt1>
        <a:srgbClr val="FFFFFF"/>
      </a:lt1>
      <a:dk2>
        <a:srgbClr val="2354D6"/>
      </a:dk2>
      <a:lt2>
        <a:srgbClr val="FFFFFF"/>
      </a:lt2>
      <a:accent1>
        <a:srgbClr val="696E82"/>
      </a:accent1>
      <a:accent2>
        <a:srgbClr val="4478FF"/>
      </a:accent2>
      <a:accent3>
        <a:srgbClr val="D1E5FF"/>
      </a:accent3>
      <a:accent4>
        <a:srgbClr val="F4F6FA"/>
      </a:accent4>
      <a:accent5>
        <a:srgbClr val="FFA066"/>
      </a:accent5>
      <a:accent6>
        <a:srgbClr val="FF7900"/>
      </a:accent6>
      <a:hlink>
        <a:srgbClr val="FF7900"/>
      </a:hlink>
      <a:folHlink>
        <a:srgbClr val="FFA066"/>
      </a:folHlink>
    </a:clrScheme>
    <a:fontScheme name="Cera">
      <a:majorFont>
        <a:latin typeface="Cera CY"/>
        <a:ea typeface=""/>
        <a:cs typeface=""/>
      </a:majorFont>
      <a:minorFont>
        <a:latin typeface="Cera C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бразец заголовка CERA 28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Другая 2">
      <a:majorFont>
        <a:latin typeface="Cera CY"/>
        <a:ea typeface=""/>
        <a:cs typeface=""/>
      </a:majorFont>
      <a:minorFont>
        <a:latin typeface="Cera C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3276</Words>
  <Application>Microsoft Office PowerPoint</Application>
  <PresentationFormat>Широкоэкранный</PresentationFormat>
  <Paragraphs>285</Paragraphs>
  <Slides>33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Cera CY</vt:lpstr>
      <vt:lpstr>Symbol</vt:lpstr>
      <vt:lpstr>Tahoma</vt:lpstr>
      <vt:lpstr>Times New Roman</vt:lpstr>
      <vt:lpstr>Слайды 3.1</vt:lpstr>
      <vt:lpstr>Слайды 3.1 синие</vt:lpstr>
      <vt:lpstr>3_Тема Office</vt:lpstr>
      <vt:lpstr>Образец заголовка CERA 28</vt:lpstr>
      <vt:lpstr>Слайд think-cell</vt:lpstr>
      <vt:lpstr>Социальная инженерия </vt:lpstr>
      <vt:lpstr>Социальная инженерия</vt:lpstr>
      <vt:lpstr>Типовой профиль жертвы мошенников</vt:lpstr>
      <vt:lpstr>Поведение мошенников в процессе общения</vt:lpstr>
      <vt:lpstr>Схемы и легенды применяемые мошенниками</vt:lpstr>
      <vt:lpstr>Чтобы получить доступ к Вашему личному кабинету в Госуслугах мошенники используют различные схемы:</vt:lpstr>
      <vt:lpstr>Легенда «звонок от имени руководителя» </vt:lpstr>
      <vt:lpstr>Примеры использования нейросетей мошенниками</vt:lpstr>
      <vt:lpstr>Схема мошенничества под видом инвестиций</vt:lpstr>
      <vt:lpstr>Схемы мошенничества с участием детей</vt:lpstr>
      <vt:lpstr>Дропперство</vt:lpstr>
      <vt:lpstr> Схема «фейковый родственник»</vt:lpstr>
      <vt:lpstr>Пример из жизни</vt:lpstr>
      <vt:lpstr>Пример из жизни</vt:lpstr>
      <vt:lpstr>Обман детей в онлайн-платформе «Roblox»</vt:lpstr>
      <vt:lpstr>Правила безопасного пользования интернетом для подростков и не только! </vt:lpstr>
      <vt:lpstr>Правила безопасного пользования интернетом </vt:lpstr>
      <vt:lpstr>Презентация PowerPoint</vt:lpstr>
      <vt:lpstr>Полезные рекомендации </vt:lpstr>
      <vt:lpstr>Презентация PowerPoint</vt:lpstr>
      <vt:lpstr>Презентация PowerPoint</vt:lpstr>
      <vt:lpstr>Презентация PowerPoint</vt:lpstr>
      <vt:lpstr>С 1 марта есть возможность установить самозапрет на выдачу кредитов через портал Госуслуг</vt:lpstr>
      <vt:lpstr>Презентация PowerPoint</vt:lpstr>
      <vt:lpstr>Презентация PowerPoint</vt:lpstr>
      <vt:lpstr>Презентация PowerPoint</vt:lpstr>
      <vt:lpstr>Рекомендации пострадавшему клиенту</vt:lpstr>
      <vt:lpstr>Схемы, используемые мошенниками, в большинстве случаев, в конечном итоге приводят к получению доступа к Вашему личному кабинету в Госуслугах или полному доступу к мобильному устройству!</vt:lpstr>
      <vt:lpstr>Презентация PowerPoint</vt:lpstr>
      <vt:lpstr>Презентация PowerPoint</vt:lpstr>
      <vt:lpstr>Пришли деньги на карту от неизвестного: почему это опасно и что делать</vt:lpstr>
      <vt:lpstr>«Как защитить себя  и своих близких»,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2025-02-26T07:13:38Z</dcterms:created>
  <dcterms:modified xsi:type="dcterms:W3CDTF">2025-05-23T15:06:39Z</dcterms:modified>
</cp:coreProperties>
</file>